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media/image99.jpg" ContentType="image/png"/>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7" r:id="rId3"/>
    <p:sldMasterId id="2147483726" r:id="rId4"/>
    <p:sldMasterId id="2147483732" r:id="rId5"/>
    <p:sldMasterId id="2147483748" r:id="rId6"/>
    <p:sldMasterId id="2147483768" r:id="rId7"/>
    <p:sldMasterId id="2147483780" r:id="rId8"/>
    <p:sldMasterId id="2147483793" r:id="rId9"/>
  </p:sldMasterIdLst>
  <p:notesMasterIdLst>
    <p:notesMasterId r:id="rId174"/>
  </p:notesMasterIdLst>
  <p:sldIdLst>
    <p:sldId id="5679" r:id="rId10"/>
    <p:sldId id="1701" r:id="rId11"/>
    <p:sldId id="1702" r:id="rId12"/>
    <p:sldId id="1703" r:id="rId13"/>
    <p:sldId id="1705" r:id="rId14"/>
    <p:sldId id="5597" r:id="rId15"/>
    <p:sldId id="5598" r:id="rId16"/>
    <p:sldId id="5606" r:id="rId17"/>
    <p:sldId id="4714" r:id="rId18"/>
    <p:sldId id="4716" r:id="rId19"/>
    <p:sldId id="4718" r:id="rId20"/>
    <p:sldId id="4719" r:id="rId21"/>
    <p:sldId id="4720" r:id="rId22"/>
    <p:sldId id="4721" r:id="rId23"/>
    <p:sldId id="4722" r:id="rId24"/>
    <p:sldId id="268" r:id="rId25"/>
    <p:sldId id="4723" r:id="rId26"/>
    <p:sldId id="4726" r:id="rId27"/>
    <p:sldId id="288" r:id="rId28"/>
    <p:sldId id="4727" r:id="rId29"/>
    <p:sldId id="4728" r:id="rId30"/>
    <p:sldId id="4729" r:id="rId31"/>
    <p:sldId id="4730" r:id="rId32"/>
    <p:sldId id="4731" r:id="rId33"/>
    <p:sldId id="292" r:id="rId34"/>
    <p:sldId id="295" r:id="rId35"/>
    <p:sldId id="4732" r:id="rId36"/>
    <p:sldId id="4733" r:id="rId37"/>
    <p:sldId id="5703" r:id="rId38"/>
    <p:sldId id="382" r:id="rId39"/>
    <p:sldId id="284" r:id="rId40"/>
    <p:sldId id="4734" r:id="rId41"/>
    <p:sldId id="4736" r:id="rId42"/>
    <p:sldId id="4737" r:id="rId43"/>
    <p:sldId id="259" r:id="rId44"/>
    <p:sldId id="260" r:id="rId45"/>
    <p:sldId id="310" r:id="rId46"/>
    <p:sldId id="4717" r:id="rId47"/>
    <p:sldId id="583" r:id="rId48"/>
    <p:sldId id="4738" r:id="rId49"/>
    <p:sldId id="4741" r:id="rId50"/>
    <p:sldId id="4742" r:id="rId51"/>
    <p:sldId id="4743" r:id="rId52"/>
    <p:sldId id="4744" r:id="rId53"/>
    <p:sldId id="4761" r:id="rId54"/>
    <p:sldId id="4745" r:id="rId55"/>
    <p:sldId id="4746" r:id="rId56"/>
    <p:sldId id="597" r:id="rId57"/>
    <p:sldId id="601" r:id="rId58"/>
    <p:sldId id="600" r:id="rId59"/>
    <p:sldId id="5698" r:id="rId60"/>
    <p:sldId id="627" r:id="rId61"/>
    <p:sldId id="5662" r:id="rId62"/>
    <p:sldId id="5663" r:id="rId63"/>
    <p:sldId id="5664" r:id="rId64"/>
    <p:sldId id="387" r:id="rId65"/>
    <p:sldId id="5665" r:id="rId66"/>
    <p:sldId id="4754" r:id="rId67"/>
    <p:sldId id="376" r:id="rId68"/>
    <p:sldId id="377" r:id="rId69"/>
    <p:sldId id="381" r:id="rId70"/>
    <p:sldId id="380" r:id="rId71"/>
    <p:sldId id="5658" r:id="rId72"/>
    <p:sldId id="5661" r:id="rId73"/>
    <p:sldId id="678" r:id="rId74"/>
    <p:sldId id="639" r:id="rId75"/>
    <p:sldId id="371" r:id="rId76"/>
    <p:sldId id="385" r:id="rId77"/>
    <p:sldId id="386" r:id="rId78"/>
    <p:sldId id="389" r:id="rId79"/>
    <p:sldId id="390" r:id="rId80"/>
    <p:sldId id="363" r:id="rId81"/>
    <p:sldId id="5669" r:id="rId82"/>
    <p:sldId id="5668" r:id="rId83"/>
    <p:sldId id="4702" r:id="rId84"/>
    <p:sldId id="5667" r:id="rId85"/>
    <p:sldId id="5673" r:id="rId86"/>
    <p:sldId id="5674" r:id="rId87"/>
    <p:sldId id="5699" r:id="rId88"/>
    <p:sldId id="4713" r:id="rId89"/>
    <p:sldId id="5697" r:id="rId90"/>
    <p:sldId id="357" r:id="rId91"/>
    <p:sldId id="358" r:id="rId92"/>
    <p:sldId id="494" r:id="rId93"/>
    <p:sldId id="450" r:id="rId94"/>
    <p:sldId id="434" r:id="rId95"/>
    <p:sldId id="435" r:id="rId96"/>
    <p:sldId id="448" r:id="rId97"/>
    <p:sldId id="495" r:id="rId98"/>
    <p:sldId id="436" r:id="rId99"/>
    <p:sldId id="445" r:id="rId100"/>
    <p:sldId id="373" r:id="rId101"/>
    <p:sldId id="451" r:id="rId102"/>
    <p:sldId id="452" r:id="rId103"/>
    <p:sldId id="453" r:id="rId104"/>
    <p:sldId id="447" r:id="rId105"/>
    <p:sldId id="496" r:id="rId106"/>
    <p:sldId id="457" r:id="rId107"/>
    <p:sldId id="455" r:id="rId108"/>
    <p:sldId id="458" r:id="rId109"/>
    <p:sldId id="459" r:id="rId110"/>
    <p:sldId id="460" r:id="rId111"/>
    <p:sldId id="461" r:id="rId112"/>
    <p:sldId id="492" r:id="rId113"/>
    <p:sldId id="493" r:id="rId114"/>
    <p:sldId id="465" r:id="rId115"/>
    <p:sldId id="466" r:id="rId116"/>
    <p:sldId id="467" r:id="rId117"/>
    <p:sldId id="468" r:id="rId118"/>
    <p:sldId id="470" r:id="rId119"/>
    <p:sldId id="471" r:id="rId120"/>
    <p:sldId id="497" r:id="rId121"/>
    <p:sldId id="478" r:id="rId122"/>
    <p:sldId id="479" r:id="rId123"/>
    <p:sldId id="481" r:id="rId124"/>
    <p:sldId id="482" r:id="rId125"/>
    <p:sldId id="483" r:id="rId126"/>
    <p:sldId id="484" r:id="rId127"/>
    <p:sldId id="485" r:id="rId128"/>
    <p:sldId id="486" r:id="rId129"/>
    <p:sldId id="5696" r:id="rId130"/>
    <p:sldId id="5700" r:id="rId131"/>
    <p:sldId id="4715" r:id="rId132"/>
    <p:sldId id="4762" r:id="rId133"/>
    <p:sldId id="4763" r:id="rId134"/>
    <p:sldId id="4764" r:id="rId135"/>
    <p:sldId id="4765" r:id="rId136"/>
    <p:sldId id="4766" r:id="rId137"/>
    <p:sldId id="5630" r:id="rId138"/>
    <p:sldId id="4768" r:id="rId139"/>
    <p:sldId id="4769" r:id="rId140"/>
    <p:sldId id="4708" r:id="rId141"/>
    <p:sldId id="4770" r:id="rId142"/>
    <p:sldId id="4771" r:id="rId143"/>
    <p:sldId id="287" r:id="rId144"/>
    <p:sldId id="4710" r:id="rId145"/>
    <p:sldId id="289" r:id="rId146"/>
    <p:sldId id="4772" r:id="rId147"/>
    <p:sldId id="4775" r:id="rId148"/>
    <p:sldId id="4776" r:id="rId149"/>
    <p:sldId id="4777" r:id="rId150"/>
    <p:sldId id="4778" r:id="rId151"/>
    <p:sldId id="4779" r:id="rId152"/>
    <p:sldId id="5702" r:id="rId153"/>
    <p:sldId id="5617" r:id="rId154"/>
    <p:sldId id="5632" r:id="rId155"/>
    <p:sldId id="5633" r:id="rId156"/>
    <p:sldId id="5635" r:id="rId157"/>
    <p:sldId id="5636" r:id="rId158"/>
    <p:sldId id="5638" r:id="rId159"/>
    <p:sldId id="5639" r:id="rId160"/>
    <p:sldId id="5640" r:id="rId161"/>
    <p:sldId id="5642" r:id="rId162"/>
    <p:sldId id="5644" r:id="rId163"/>
    <p:sldId id="5646" r:id="rId164"/>
    <p:sldId id="5647" r:id="rId165"/>
    <p:sldId id="5648" r:id="rId166"/>
    <p:sldId id="5649" r:id="rId167"/>
    <p:sldId id="5650" r:id="rId168"/>
    <p:sldId id="5605" r:id="rId169"/>
    <p:sldId id="5610" r:id="rId170"/>
    <p:sldId id="5608" r:id="rId171"/>
    <p:sldId id="5611" r:id="rId172"/>
    <p:sldId id="4774" r:id="rId1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y Norgard" initials="JN"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99"/>
    <a:srgbClr val="06599A"/>
    <a:srgbClr val="7A0000"/>
    <a:srgbClr val="F60000"/>
    <a:srgbClr val="009242"/>
    <a:srgbClr val="72548E"/>
    <a:srgbClr val="19FF81"/>
    <a:srgbClr val="66FFFF"/>
    <a:srgbClr val="8462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94683" autoAdjust="0"/>
  </p:normalViewPr>
  <p:slideViewPr>
    <p:cSldViewPr snapToGrid="0">
      <p:cViewPr varScale="1">
        <p:scale>
          <a:sx n="74" d="100"/>
          <a:sy n="74" d="100"/>
        </p:scale>
        <p:origin x="684" y="90"/>
      </p:cViewPr>
      <p:guideLst/>
    </p:cSldViewPr>
  </p:slideViewPr>
  <p:notesTextViewPr>
    <p:cViewPr>
      <p:scale>
        <a:sx n="3" d="2"/>
        <a:sy n="3" d="2"/>
      </p:scale>
      <p:origin x="0" y="0"/>
    </p:cViewPr>
  </p:notesTextViewPr>
  <p:sorterViewPr>
    <p:cViewPr varScale="1">
      <p:scale>
        <a:sx n="1" d="1"/>
        <a:sy n="1" d="1"/>
      </p:scale>
      <p:origin x="0" y="-3630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38" Type="http://schemas.openxmlformats.org/officeDocument/2006/relationships/slide" Target="slides/slide129.xml"/><Relationship Id="rId154" Type="http://schemas.openxmlformats.org/officeDocument/2006/relationships/slide" Target="slides/slide145.xml"/><Relationship Id="rId159" Type="http://schemas.openxmlformats.org/officeDocument/2006/relationships/slide" Target="slides/slide150.xml"/><Relationship Id="rId175" Type="http://schemas.openxmlformats.org/officeDocument/2006/relationships/commentAuthors" Target="commentAuthors.xml"/><Relationship Id="rId170" Type="http://schemas.openxmlformats.org/officeDocument/2006/relationships/slide" Target="slides/slide161.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slide" Target="slides/slide119.xml"/><Relationship Id="rId144" Type="http://schemas.openxmlformats.org/officeDocument/2006/relationships/slide" Target="slides/slide135.xml"/><Relationship Id="rId149" Type="http://schemas.openxmlformats.org/officeDocument/2006/relationships/slide" Target="slides/slide140.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160" Type="http://schemas.openxmlformats.org/officeDocument/2006/relationships/slide" Target="slides/slide151.xml"/><Relationship Id="rId165" Type="http://schemas.openxmlformats.org/officeDocument/2006/relationships/slide" Target="slides/slide15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slide" Target="slides/slide125.xml"/><Relationship Id="rId139" Type="http://schemas.openxmlformats.org/officeDocument/2006/relationships/slide" Target="slides/slide130.xml"/><Relationship Id="rId80" Type="http://schemas.openxmlformats.org/officeDocument/2006/relationships/slide" Target="slides/slide71.xml"/><Relationship Id="rId85" Type="http://schemas.openxmlformats.org/officeDocument/2006/relationships/slide" Target="slides/slide76.xml"/><Relationship Id="rId150" Type="http://schemas.openxmlformats.org/officeDocument/2006/relationships/slide" Target="slides/slide141.xml"/><Relationship Id="rId155" Type="http://schemas.openxmlformats.org/officeDocument/2006/relationships/slide" Target="slides/slide146.xml"/><Relationship Id="rId171" Type="http://schemas.openxmlformats.org/officeDocument/2006/relationships/slide" Target="slides/slide162.xml"/><Relationship Id="rId176" Type="http://schemas.openxmlformats.org/officeDocument/2006/relationships/presProps" Target="presProps.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124" Type="http://schemas.openxmlformats.org/officeDocument/2006/relationships/slide" Target="slides/slide115.xml"/><Relationship Id="rId129" Type="http://schemas.openxmlformats.org/officeDocument/2006/relationships/slide" Target="slides/slide120.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40" Type="http://schemas.openxmlformats.org/officeDocument/2006/relationships/slide" Target="slides/slide131.xml"/><Relationship Id="rId145" Type="http://schemas.openxmlformats.org/officeDocument/2006/relationships/slide" Target="slides/slide136.xml"/><Relationship Id="rId161" Type="http://schemas.openxmlformats.org/officeDocument/2006/relationships/slide" Target="slides/slide152.xml"/><Relationship Id="rId166" Type="http://schemas.openxmlformats.org/officeDocument/2006/relationships/slide" Target="slides/slide157.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4.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119" Type="http://schemas.openxmlformats.org/officeDocument/2006/relationships/slide" Target="slides/slide110.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30" Type="http://schemas.openxmlformats.org/officeDocument/2006/relationships/slide" Target="slides/slide121.xml"/><Relationship Id="rId135" Type="http://schemas.openxmlformats.org/officeDocument/2006/relationships/slide" Target="slides/slide126.xml"/><Relationship Id="rId143" Type="http://schemas.openxmlformats.org/officeDocument/2006/relationships/slide" Target="slides/slide134.xml"/><Relationship Id="rId148" Type="http://schemas.openxmlformats.org/officeDocument/2006/relationships/slide" Target="slides/slide139.xml"/><Relationship Id="rId151" Type="http://schemas.openxmlformats.org/officeDocument/2006/relationships/slide" Target="slides/slide142.xml"/><Relationship Id="rId156" Type="http://schemas.openxmlformats.org/officeDocument/2006/relationships/slide" Target="slides/slide147.xml"/><Relationship Id="rId164" Type="http://schemas.openxmlformats.org/officeDocument/2006/relationships/slide" Target="slides/slide155.xml"/><Relationship Id="rId169" Type="http://schemas.openxmlformats.org/officeDocument/2006/relationships/slide" Target="slides/slide160.xml"/><Relationship Id="rId177"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72" Type="http://schemas.openxmlformats.org/officeDocument/2006/relationships/slide" Target="slides/slide163.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slide" Target="slides/slide132.xml"/><Relationship Id="rId146" Type="http://schemas.openxmlformats.org/officeDocument/2006/relationships/slide" Target="slides/slide137.xml"/><Relationship Id="rId167" Type="http://schemas.openxmlformats.org/officeDocument/2006/relationships/slide" Target="slides/slide158.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162" Type="http://schemas.openxmlformats.org/officeDocument/2006/relationships/slide" Target="slides/slide15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157" Type="http://schemas.openxmlformats.org/officeDocument/2006/relationships/slide" Target="slides/slide148.xml"/><Relationship Id="rId178" Type="http://schemas.openxmlformats.org/officeDocument/2006/relationships/theme" Target="theme/theme1.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slide" Target="slides/slide143.xml"/><Relationship Id="rId173" Type="http://schemas.openxmlformats.org/officeDocument/2006/relationships/slide" Target="slides/slide164.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168" Type="http://schemas.openxmlformats.org/officeDocument/2006/relationships/slide" Target="slides/slide159.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slide" Target="slides/slide154.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70"/>
      <c:rotY val="310"/>
      <c:depthPercent val="5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Sheet1!$B$1</c:f>
              <c:strCache>
                <c:ptCount val="1"/>
                <c:pt idx="0">
                  <c:v>cases</c:v>
                </c:pt>
              </c:strCache>
            </c:strRef>
          </c:tx>
          <c:dPt>
            <c:idx val="0"/>
            <c:bubble3D val="0"/>
            <c:spPr>
              <a:gradFill flip="none" rotWithShape="1">
                <a:gsLst>
                  <a:gs pos="0">
                    <a:srgbClr val="FFFF37">
                      <a:shade val="30000"/>
                      <a:satMod val="115000"/>
                    </a:srgbClr>
                  </a:gs>
                  <a:gs pos="50000">
                    <a:srgbClr val="FFFF37">
                      <a:shade val="67500"/>
                      <a:satMod val="115000"/>
                    </a:srgbClr>
                  </a:gs>
                  <a:gs pos="100000">
                    <a:srgbClr val="FFFF37">
                      <a:shade val="100000"/>
                      <a:satMod val="115000"/>
                    </a:srgbClr>
                  </a:gs>
                </a:gsLst>
                <a:path path="circle">
                  <a:fillToRect l="100000" t="100000"/>
                </a:path>
                <a:tileRect r="-100000" b="-100000"/>
              </a:gradFill>
              <a:ln w="19050">
                <a:solidFill>
                  <a:schemeClr val="tx1"/>
                </a:solidFill>
              </a:ln>
            </c:spPr>
            <c:extLst>
              <c:ext xmlns:c16="http://schemas.microsoft.com/office/drawing/2014/chart" uri="{C3380CC4-5D6E-409C-BE32-E72D297353CC}">
                <c16:uniqueId val="{00000001-72FD-487F-8BF0-FF40E0DDDBE3}"/>
              </c:ext>
            </c:extLst>
          </c:dPt>
          <c:dPt>
            <c:idx val="1"/>
            <c:bubble3D val="0"/>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c:spPr>
            <c:extLst>
              <c:ext xmlns:c16="http://schemas.microsoft.com/office/drawing/2014/chart" uri="{C3380CC4-5D6E-409C-BE32-E72D297353CC}">
                <c16:uniqueId val="{00000003-72FD-487F-8BF0-FF40E0DDDBE3}"/>
              </c:ext>
            </c:extLst>
          </c:dPt>
          <c:cat>
            <c:strRef>
              <c:f>Sheet1!$A$2:$A$3</c:f>
              <c:strCache>
                <c:ptCount val="2"/>
                <c:pt idx="0">
                  <c:v>NMSC (BCC SCC)</c:v>
                </c:pt>
                <c:pt idx="1">
                  <c:v>Melanoma</c:v>
                </c:pt>
              </c:strCache>
            </c:strRef>
          </c:cat>
          <c:val>
            <c:numRef>
              <c:f>Sheet1!$B$2:$B$3</c:f>
              <c:numCache>
                <c:formatCode>0</c:formatCode>
                <c:ptCount val="2"/>
                <c:pt idx="0">
                  <c:v>3000000</c:v>
                </c:pt>
                <c:pt idx="1">
                  <c:v>91270</c:v>
                </c:pt>
              </c:numCache>
            </c:numRef>
          </c:val>
          <c:extLst>
            <c:ext xmlns:c16="http://schemas.microsoft.com/office/drawing/2014/chart" uri="{C3380CC4-5D6E-409C-BE32-E72D297353CC}">
              <c16:uniqueId val="{00000004-72FD-487F-8BF0-FF40E0DDDBE3}"/>
            </c:ext>
          </c:extLst>
        </c:ser>
        <c:dLbls>
          <c:showLegendKey val="0"/>
          <c:showVal val="0"/>
          <c:showCatName val="0"/>
          <c:showSerName val="0"/>
          <c:showPercent val="0"/>
          <c:showBubbleSize val="0"/>
          <c:showLeaderLines val="0"/>
        </c:dLbls>
      </c:pie3DChart>
      <c:spPr>
        <a:noFill/>
        <a:ln w="0">
          <a:noFill/>
        </a:ln>
        <a:scene3d>
          <a:camera prst="orthographicFront"/>
          <a:lightRig rig="threePt" dir="t"/>
        </a:scene3d>
        <a:sp3d prstMaterial="dkEdge"/>
      </c:spPr>
    </c:plotArea>
    <c:plotVisOnly val="1"/>
    <c:dispBlanksAs val="gap"/>
    <c:showDLblsOverMax val="0"/>
  </c:chart>
  <c:spPr>
    <a:effectLst/>
  </c:spPr>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70"/>
      <c:rotY val="230"/>
      <c:depthPercent val="5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Sheet1!$B$1</c:f>
              <c:strCache>
                <c:ptCount val="1"/>
                <c:pt idx="0">
                  <c:v>cases</c:v>
                </c:pt>
              </c:strCache>
            </c:strRef>
          </c:tx>
          <c:dPt>
            <c:idx val="0"/>
            <c:bubble3D val="0"/>
            <c:spPr>
              <a:gradFill flip="none" rotWithShape="1">
                <a:gsLst>
                  <a:gs pos="0">
                    <a:srgbClr val="F96B01">
                      <a:shade val="30000"/>
                      <a:satMod val="115000"/>
                    </a:srgbClr>
                  </a:gs>
                  <a:gs pos="50000">
                    <a:srgbClr val="F96B01">
                      <a:shade val="67500"/>
                      <a:satMod val="115000"/>
                    </a:srgbClr>
                  </a:gs>
                  <a:gs pos="100000">
                    <a:srgbClr val="F96B01">
                      <a:shade val="100000"/>
                      <a:satMod val="115000"/>
                    </a:srgbClr>
                  </a:gs>
                </a:gsLst>
                <a:path path="circle">
                  <a:fillToRect l="100000" t="100000"/>
                </a:path>
                <a:tileRect r="-100000" b="-100000"/>
              </a:gradFill>
              <a:ln w="19050">
                <a:solidFill>
                  <a:schemeClr val="tx1"/>
                </a:solidFill>
              </a:ln>
            </c:spPr>
            <c:extLst>
              <c:ext xmlns:c16="http://schemas.microsoft.com/office/drawing/2014/chart" uri="{C3380CC4-5D6E-409C-BE32-E72D297353CC}">
                <c16:uniqueId val="{00000001-1848-482E-8885-EA09E95E407E}"/>
              </c:ext>
            </c:extLst>
          </c:dPt>
          <c:dPt>
            <c:idx val="1"/>
            <c:bubble3D val="0"/>
            <c:spPr>
              <a:solidFill>
                <a:srgbClr val="FF7575"/>
              </a:solidFill>
            </c:spPr>
            <c:extLst>
              <c:ext xmlns:c16="http://schemas.microsoft.com/office/drawing/2014/chart" uri="{C3380CC4-5D6E-409C-BE32-E72D297353CC}">
                <c16:uniqueId val="{00000003-1848-482E-8885-EA09E95E407E}"/>
              </c:ext>
            </c:extLst>
          </c:dPt>
          <c:dPt>
            <c:idx val="2"/>
            <c:bubble3D val="0"/>
            <c:spPr>
              <a:gradFill flip="none" rotWithShape="1">
                <a:gsLst>
                  <a:gs pos="0">
                    <a:srgbClr val="AFEAFF">
                      <a:shade val="30000"/>
                      <a:satMod val="115000"/>
                    </a:srgbClr>
                  </a:gs>
                  <a:gs pos="50000">
                    <a:srgbClr val="AFEAFF">
                      <a:shade val="67500"/>
                      <a:satMod val="115000"/>
                    </a:srgbClr>
                  </a:gs>
                  <a:gs pos="100000">
                    <a:srgbClr val="AFEAFF">
                      <a:shade val="100000"/>
                      <a:satMod val="115000"/>
                    </a:srgbClr>
                  </a:gs>
                </a:gsLst>
                <a:lin ang="16200000" scaled="1"/>
                <a:tileRect/>
              </a:gradFill>
            </c:spPr>
            <c:extLst>
              <c:ext xmlns:c16="http://schemas.microsoft.com/office/drawing/2014/chart" uri="{C3380CC4-5D6E-409C-BE32-E72D297353CC}">
                <c16:uniqueId val="{00000005-1848-482E-8885-EA09E95E407E}"/>
              </c:ext>
            </c:extLst>
          </c:dPt>
          <c:cat>
            <c:strRef>
              <c:f>Sheet1!$A$2:$A$4</c:f>
              <c:strCache>
                <c:ptCount val="3"/>
                <c:pt idx="0">
                  <c:v>SCC</c:v>
                </c:pt>
                <c:pt idx="1">
                  <c:v>Melanoma</c:v>
                </c:pt>
                <c:pt idx="2">
                  <c:v>BCC</c:v>
                </c:pt>
              </c:strCache>
            </c:strRef>
          </c:cat>
          <c:val>
            <c:numRef>
              <c:f>Sheet1!$B$2:$B$4</c:f>
              <c:numCache>
                <c:formatCode>0</c:formatCode>
                <c:ptCount val="3"/>
                <c:pt idx="0">
                  <c:v>600000</c:v>
                </c:pt>
                <c:pt idx="1">
                  <c:v>91270</c:v>
                </c:pt>
                <c:pt idx="2">
                  <c:v>2400000</c:v>
                </c:pt>
              </c:numCache>
            </c:numRef>
          </c:val>
          <c:extLst>
            <c:ext xmlns:c16="http://schemas.microsoft.com/office/drawing/2014/chart" uri="{C3380CC4-5D6E-409C-BE32-E72D297353CC}">
              <c16:uniqueId val="{00000006-1848-482E-8885-EA09E95E407E}"/>
            </c:ext>
          </c:extLst>
        </c:ser>
        <c:dLbls>
          <c:showLegendKey val="0"/>
          <c:showVal val="0"/>
          <c:showCatName val="0"/>
          <c:showSerName val="0"/>
          <c:showPercent val="0"/>
          <c:showBubbleSize val="0"/>
          <c:showLeaderLines val="0"/>
        </c:dLbls>
      </c:pie3DChart>
      <c:spPr>
        <a:noFill/>
        <a:ln w="0">
          <a:noFill/>
        </a:ln>
        <a:scene3d>
          <a:camera prst="orthographicFront"/>
          <a:lightRig rig="threePt" dir="t"/>
        </a:scene3d>
        <a:sp3d prstMaterial="dkEdge"/>
      </c:spPr>
    </c:plotArea>
    <c:plotVisOnly val="1"/>
    <c:dispBlanksAs val="gap"/>
    <c:showDLblsOverMax val="0"/>
  </c:chart>
  <c:spPr>
    <a:effectLst/>
  </c:spPr>
  <c:txPr>
    <a:bodyPr/>
    <a:lstStyle/>
    <a:p>
      <a:pPr>
        <a:defRPr sz="1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864911417322832E-2"/>
          <c:y val="0.12898836558880625"/>
          <c:w val="0.91351008858267713"/>
          <c:h val="0.76748654235442038"/>
        </c:manualLayout>
      </c:layout>
      <c:barChart>
        <c:barDir val="col"/>
        <c:grouping val="clustered"/>
        <c:varyColors val="0"/>
        <c:ser>
          <c:idx val="0"/>
          <c:order val="0"/>
          <c:tx>
            <c:strRef>
              <c:f>Sheet1!$B$1</c:f>
              <c:strCache>
                <c:ptCount val="1"/>
                <c:pt idx="0">
                  <c:v>AJCC</c:v>
                </c:pt>
              </c:strCache>
            </c:strRef>
          </c:tx>
          <c:spPr>
            <a:solidFill>
              <a:schemeClr val="accent1">
                <a:lumMod val="60000"/>
                <a:lumOff val="40000"/>
              </a:schemeClr>
            </a:solidFill>
            <a:ln>
              <a:noFill/>
            </a:ln>
            <a:effectLst/>
          </c:spPr>
          <c:invertIfNegative val="0"/>
          <c:cat>
            <c:strRef>
              <c:f>Sheet1!$A$2:$A$3</c:f>
              <c:strCache>
                <c:ptCount val="2"/>
                <c:pt idx="0">
                  <c:v>Sensitivity</c:v>
                </c:pt>
                <c:pt idx="1">
                  <c:v>NPV</c:v>
                </c:pt>
              </c:strCache>
            </c:strRef>
          </c:cat>
          <c:val>
            <c:numRef>
              <c:f>Sheet1!$B$2:$B$3</c:f>
              <c:numCache>
                <c:formatCode>0%</c:formatCode>
                <c:ptCount val="2"/>
                <c:pt idx="0">
                  <c:v>0.1</c:v>
                </c:pt>
                <c:pt idx="1">
                  <c:v>0.98</c:v>
                </c:pt>
              </c:numCache>
            </c:numRef>
          </c:val>
          <c:extLst>
            <c:ext xmlns:c16="http://schemas.microsoft.com/office/drawing/2014/chart" uri="{C3380CC4-5D6E-409C-BE32-E72D297353CC}">
              <c16:uniqueId val="{00000000-A369-42D7-8E64-75942390C520}"/>
            </c:ext>
          </c:extLst>
        </c:ser>
        <c:ser>
          <c:idx val="1"/>
          <c:order val="1"/>
          <c:tx>
            <c:strRef>
              <c:f>Sheet1!$C$1</c:f>
              <c:strCache>
                <c:ptCount val="1"/>
                <c:pt idx="0">
                  <c:v>BWH</c:v>
                </c:pt>
              </c:strCache>
            </c:strRef>
          </c:tx>
          <c:spPr>
            <a:solidFill>
              <a:schemeClr val="tx2">
                <a:lumMod val="40000"/>
                <a:lumOff val="60000"/>
              </a:schemeClr>
            </a:solidFill>
            <a:ln>
              <a:solidFill>
                <a:schemeClr val="tx2">
                  <a:lumMod val="40000"/>
                  <a:lumOff val="60000"/>
                </a:schemeClr>
              </a:solidFill>
            </a:ln>
            <a:effectLst/>
          </c:spPr>
          <c:invertIfNegative val="0"/>
          <c:cat>
            <c:strRef>
              <c:f>Sheet1!$A$2:$A$3</c:f>
              <c:strCache>
                <c:ptCount val="2"/>
                <c:pt idx="0">
                  <c:v>Sensitivity</c:v>
                </c:pt>
                <c:pt idx="1">
                  <c:v>NPV</c:v>
                </c:pt>
              </c:strCache>
            </c:strRef>
          </c:cat>
          <c:val>
            <c:numRef>
              <c:f>Sheet1!$C$2:$C$3</c:f>
              <c:numCache>
                <c:formatCode>0%</c:formatCode>
                <c:ptCount val="2"/>
                <c:pt idx="0">
                  <c:v>0.55000000000000004</c:v>
                </c:pt>
                <c:pt idx="1">
                  <c:v>0.99</c:v>
                </c:pt>
              </c:numCache>
            </c:numRef>
          </c:val>
          <c:extLst>
            <c:ext xmlns:c16="http://schemas.microsoft.com/office/drawing/2014/chart" uri="{C3380CC4-5D6E-409C-BE32-E72D297353CC}">
              <c16:uniqueId val="{00000001-A369-42D7-8E64-75942390C520}"/>
            </c:ext>
          </c:extLst>
        </c:ser>
        <c:ser>
          <c:idx val="2"/>
          <c:order val="2"/>
          <c:tx>
            <c:strRef>
              <c:f>Sheet1!$D$1</c:f>
              <c:strCache>
                <c:ptCount val="1"/>
                <c:pt idx="0">
                  <c:v>Castle</c:v>
                </c:pt>
              </c:strCache>
            </c:strRef>
          </c:tx>
          <c:spPr>
            <a:solidFill>
              <a:srgbClr val="0070C0"/>
            </a:solidFill>
            <a:ln>
              <a:noFill/>
            </a:ln>
            <a:effectLst/>
          </c:spPr>
          <c:invertIfNegative val="0"/>
          <c:cat>
            <c:strRef>
              <c:f>Sheet1!$A$2:$A$3</c:f>
              <c:strCache>
                <c:ptCount val="2"/>
                <c:pt idx="0">
                  <c:v>Sensitivity</c:v>
                </c:pt>
                <c:pt idx="1">
                  <c:v>NPV</c:v>
                </c:pt>
              </c:strCache>
            </c:strRef>
          </c:cat>
          <c:val>
            <c:numRef>
              <c:f>Sheet1!$D$2:$D$3</c:f>
              <c:numCache>
                <c:formatCode>0%</c:formatCode>
                <c:ptCount val="2"/>
                <c:pt idx="0">
                  <c:v>0.71</c:v>
                </c:pt>
                <c:pt idx="1">
                  <c:v>0.96</c:v>
                </c:pt>
              </c:numCache>
            </c:numRef>
          </c:val>
          <c:extLst>
            <c:ext xmlns:c16="http://schemas.microsoft.com/office/drawing/2014/chart" uri="{C3380CC4-5D6E-409C-BE32-E72D297353CC}">
              <c16:uniqueId val="{00000002-A369-42D7-8E64-75942390C520}"/>
            </c:ext>
          </c:extLst>
        </c:ser>
        <c:dLbls>
          <c:showLegendKey val="0"/>
          <c:showVal val="0"/>
          <c:showCatName val="0"/>
          <c:showSerName val="0"/>
          <c:showPercent val="0"/>
          <c:showBubbleSize val="0"/>
        </c:dLbls>
        <c:gapWidth val="342"/>
        <c:overlap val="-100"/>
        <c:axId val="188797856"/>
        <c:axId val="188784800"/>
      </c:barChart>
      <c:catAx>
        <c:axId val="188797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88784800"/>
        <c:crosses val="autoZero"/>
        <c:auto val="1"/>
        <c:lblAlgn val="ctr"/>
        <c:lblOffset val="100"/>
        <c:noMultiLvlLbl val="0"/>
      </c:catAx>
      <c:valAx>
        <c:axId val="188784800"/>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300" b="0" i="0" u="none" strike="noStrike" kern="1200" baseline="0">
                <a:solidFill>
                  <a:schemeClr val="tx1">
                    <a:lumMod val="65000"/>
                    <a:lumOff val="35000"/>
                  </a:schemeClr>
                </a:solidFill>
                <a:latin typeface="+mn-lt"/>
                <a:ea typeface="+mn-ea"/>
                <a:cs typeface="+mn-cs"/>
              </a:defRPr>
            </a:pPr>
            <a:endParaRPr lang="en-US"/>
          </a:p>
        </c:txPr>
        <c:crossAx val="188797856"/>
        <c:crosses val="autoZero"/>
        <c:crossBetween val="between"/>
      </c:valAx>
      <c:spPr>
        <a:noFill/>
        <a:ln>
          <a:noFill/>
        </a:ln>
        <a:effectLst/>
      </c:spPr>
    </c:plotArea>
    <c:legend>
      <c:legendPos val="b"/>
      <c:layout>
        <c:manualLayout>
          <c:xMode val="edge"/>
          <c:yMode val="edge"/>
          <c:x val="0.35834099862361368"/>
          <c:y val="0.93835483780562456"/>
          <c:w val="0.3649279462713641"/>
          <c:h val="5.9378072134715049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70"/>
      <c:rotY val="230"/>
      <c:depthPercent val="5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Sheet1!$B$1</c:f>
              <c:strCache>
                <c:ptCount val="1"/>
                <c:pt idx="0">
                  <c:v>cases</c:v>
                </c:pt>
              </c:strCache>
            </c:strRef>
          </c:tx>
          <c:dPt>
            <c:idx val="0"/>
            <c:bubble3D val="0"/>
            <c:spPr>
              <a:gradFill flip="none" rotWithShape="1">
                <a:gsLst>
                  <a:gs pos="0">
                    <a:srgbClr val="F96B01">
                      <a:shade val="30000"/>
                      <a:satMod val="115000"/>
                    </a:srgbClr>
                  </a:gs>
                  <a:gs pos="50000">
                    <a:srgbClr val="F96B01">
                      <a:shade val="67500"/>
                      <a:satMod val="115000"/>
                    </a:srgbClr>
                  </a:gs>
                  <a:gs pos="100000">
                    <a:srgbClr val="F96B01">
                      <a:shade val="100000"/>
                      <a:satMod val="115000"/>
                    </a:srgbClr>
                  </a:gs>
                </a:gsLst>
                <a:path path="circle">
                  <a:fillToRect l="100000" t="100000"/>
                </a:path>
                <a:tileRect r="-100000" b="-100000"/>
              </a:gradFill>
              <a:ln w="19050">
                <a:solidFill>
                  <a:schemeClr val="tx1"/>
                </a:solidFill>
              </a:ln>
            </c:spPr>
            <c:extLst>
              <c:ext xmlns:c16="http://schemas.microsoft.com/office/drawing/2014/chart" uri="{C3380CC4-5D6E-409C-BE32-E72D297353CC}">
                <c16:uniqueId val="{00000001-1848-482E-8885-EA09E95E407E}"/>
              </c:ext>
            </c:extLst>
          </c:dPt>
          <c:dPt>
            <c:idx val="1"/>
            <c:bubble3D val="0"/>
            <c:spPr>
              <a:solidFill>
                <a:srgbClr val="FF7575"/>
              </a:solidFill>
            </c:spPr>
            <c:extLst>
              <c:ext xmlns:c16="http://schemas.microsoft.com/office/drawing/2014/chart" uri="{C3380CC4-5D6E-409C-BE32-E72D297353CC}">
                <c16:uniqueId val="{00000003-1848-482E-8885-EA09E95E407E}"/>
              </c:ext>
            </c:extLst>
          </c:dPt>
          <c:dPt>
            <c:idx val="2"/>
            <c:bubble3D val="0"/>
            <c:spPr>
              <a:gradFill flip="none" rotWithShape="1">
                <a:gsLst>
                  <a:gs pos="0">
                    <a:srgbClr val="AFEAFF">
                      <a:shade val="30000"/>
                      <a:satMod val="115000"/>
                    </a:srgbClr>
                  </a:gs>
                  <a:gs pos="50000">
                    <a:srgbClr val="AFEAFF">
                      <a:shade val="67500"/>
                      <a:satMod val="115000"/>
                    </a:srgbClr>
                  </a:gs>
                  <a:gs pos="100000">
                    <a:srgbClr val="AFEAFF">
                      <a:shade val="100000"/>
                      <a:satMod val="115000"/>
                    </a:srgbClr>
                  </a:gs>
                </a:gsLst>
                <a:lin ang="16200000" scaled="1"/>
                <a:tileRect/>
              </a:gradFill>
            </c:spPr>
            <c:extLst>
              <c:ext xmlns:c16="http://schemas.microsoft.com/office/drawing/2014/chart" uri="{C3380CC4-5D6E-409C-BE32-E72D297353CC}">
                <c16:uniqueId val="{00000005-1848-482E-8885-EA09E95E407E}"/>
              </c:ext>
            </c:extLst>
          </c:dPt>
          <c:cat>
            <c:strRef>
              <c:f>Sheet1!$A$2:$A$4</c:f>
              <c:strCache>
                <c:ptCount val="3"/>
                <c:pt idx="0">
                  <c:v>SCC</c:v>
                </c:pt>
                <c:pt idx="1">
                  <c:v>Melanoma</c:v>
                </c:pt>
                <c:pt idx="2">
                  <c:v>BCC</c:v>
                </c:pt>
              </c:strCache>
            </c:strRef>
          </c:cat>
          <c:val>
            <c:numRef>
              <c:f>Sheet1!$B$2:$B$4</c:f>
              <c:numCache>
                <c:formatCode>0</c:formatCode>
                <c:ptCount val="3"/>
                <c:pt idx="0">
                  <c:v>600000</c:v>
                </c:pt>
                <c:pt idx="1">
                  <c:v>91270</c:v>
                </c:pt>
                <c:pt idx="2">
                  <c:v>2400000</c:v>
                </c:pt>
              </c:numCache>
            </c:numRef>
          </c:val>
          <c:extLst>
            <c:ext xmlns:c16="http://schemas.microsoft.com/office/drawing/2014/chart" uri="{C3380CC4-5D6E-409C-BE32-E72D297353CC}">
              <c16:uniqueId val="{00000006-1848-482E-8885-EA09E95E407E}"/>
            </c:ext>
          </c:extLst>
        </c:ser>
        <c:dLbls>
          <c:showLegendKey val="0"/>
          <c:showVal val="0"/>
          <c:showCatName val="0"/>
          <c:showSerName val="0"/>
          <c:showPercent val="0"/>
          <c:showBubbleSize val="0"/>
          <c:showLeaderLines val="0"/>
        </c:dLbls>
      </c:pie3DChart>
      <c:spPr>
        <a:noFill/>
        <a:ln w="0">
          <a:noFill/>
        </a:ln>
        <a:scene3d>
          <a:camera prst="orthographicFront"/>
          <a:lightRig rig="threePt" dir="t"/>
        </a:scene3d>
        <a:sp3d prstMaterial="dkEdge"/>
      </c:spPr>
    </c:plotArea>
    <c:plotVisOnly val="1"/>
    <c:dispBlanksAs val="gap"/>
    <c:showDLblsOverMax val="0"/>
  </c:chart>
  <c:spPr>
    <a:effectLst/>
  </c:spPr>
  <c:txPr>
    <a:bodyPr/>
    <a:lstStyle/>
    <a:p>
      <a:pPr>
        <a:defRPr sz="1800"/>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EFB8D0-2B10-4AD2-A5C0-A5840FB7A0DB}" type="datetimeFigureOut">
              <a:rPr lang="en-US" smtClean="0"/>
              <a:t>3/1/2019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1DFE77-80A1-48DC-B17F-C2A5D1385813}" type="slidenum">
              <a:rPr lang="en-US" smtClean="0"/>
              <a:t>‹#›</a:t>
            </a:fld>
            <a:endParaRPr lang="en-US"/>
          </a:p>
        </p:txBody>
      </p:sp>
    </p:spTree>
    <p:extLst>
      <p:ext uri="{BB962C8B-B14F-4D97-AF65-F5344CB8AC3E}">
        <p14:creationId xmlns:p14="http://schemas.microsoft.com/office/powerpoint/2010/main" val="4019960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2066034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NEB – invasion matrix, cytoskeletal matrix</a:t>
            </a:r>
          </a:p>
          <a:p>
            <a:r>
              <a:rPr lang="en-US" dirty="0"/>
              <a:t>EphB2 – receptor tyrosine kinase that regulates MMP1 and MMP13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FLG – invasion matrix, cytoskeletal matrix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USP7 – PNI gene, deubiquitinates TP53, TP53 regulation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ACSBG1 – Invasion signature, fatty acid metabolism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426694-2C16-43E9-BAE4-865DBE0018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1328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48</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48</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1067340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49</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49</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1055005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50</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50</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228696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151385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3 major groups of environmental or host-dependent risk factors identified for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are ultraviolet radiation (UVR) exposure, genetic predisposition and immunosuppression.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464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Tumor protein 53 (TP53) is the most commonly mutated tumor suppressor gene in patients with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Most of the TP53 mutations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are C/T single-base transition mutations at </a:t>
            </a:r>
            <a:r>
              <a:rPr lang="en-US" sz="1200" kern="1200" dirty="0" err="1">
                <a:solidFill>
                  <a:schemeClr val="tx1"/>
                </a:solidFill>
                <a:effectLst/>
                <a:latin typeface="+mn-lt"/>
                <a:ea typeface="+mn-ea"/>
                <a:cs typeface="+mn-cs"/>
              </a:rPr>
              <a:t>dipyrimidine</a:t>
            </a:r>
            <a:r>
              <a:rPr lang="en-US" sz="1200" kern="1200" dirty="0">
                <a:solidFill>
                  <a:schemeClr val="tx1"/>
                </a:solidFill>
                <a:effectLst/>
                <a:latin typeface="+mn-lt"/>
                <a:ea typeface="+mn-ea"/>
                <a:cs typeface="+mn-cs"/>
              </a:rPr>
              <a:t> sites. TP53 mutations enable tumor cells to resist apoptosis and expand clonally at the expense of neighboring normal keratinocytes. Other mutations commonly involved are cyclin-dependent kinase inhibitor 2A mutations (CDKN2A), involved in cell cycle control proteins; </a:t>
            </a:r>
            <a:r>
              <a:rPr lang="en-US" sz="1200" i="1" kern="1200" dirty="0" err="1">
                <a:solidFill>
                  <a:schemeClr val="tx1"/>
                </a:solidFill>
                <a:effectLst/>
                <a:latin typeface="+mn-lt"/>
                <a:ea typeface="+mn-ea"/>
                <a:cs typeface="+mn-cs"/>
              </a:rPr>
              <a:t>ras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mutations, involved in cellular signal transduction; and mutations of Notch homolog 1, a tumor suppressor gene that acts as a gatekeeper event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carcinogenesis.15 Most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have a multitude of other mutations in addition to these. Also, mutations in TP53 and </a:t>
            </a:r>
            <a:r>
              <a:rPr lang="en-US" sz="1200" i="1" kern="1200" dirty="0" err="1">
                <a:solidFill>
                  <a:schemeClr val="tx1"/>
                </a:solidFill>
                <a:effectLst/>
                <a:latin typeface="+mn-lt"/>
                <a:ea typeface="+mn-ea"/>
                <a:cs typeface="+mn-cs"/>
              </a:rPr>
              <a:t>ras</a:t>
            </a:r>
            <a:r>
              <a:rPr lang="en-US" sz="1200" kern="1200" dirty="0">
                <a:solidFill>
                  <a:schemeClr val="tx1"/>
                </a:solidFill>
                <a:effectLst/>
                <a:latin typeface="+mn-lt"/>
                <a:ea typeface="+mn-ea"/>
                <a:cs typeface="+mn-cs"/>
              </a:rPr>
              <a:t> have been found in sun-damaged skin (actinic keratosis). This suggests that mutations in TP53, CDKN2A, and Ras may be early events from ultraviolet light damage that set the stage for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development, but other additional mutations are likely required for tumor formation and growth.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6689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tumor diameter &gt;2.0 cm doubles the risk of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recurrence and triples the rate of metastasis compared to lesions &lt;2 cm in diameter. Based on a systematic review by Thompson et al, tumor diameter &gt;2 cm is the risk factor most highly associated with disease-specific death and a 19-fold higher risk of death from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compared to tumors &lt;2 cm. Tumors extending beyond subcutaneous fat (into deeper layers, such as the fascia, muscle, perichondrium, and periosteum) having an 11-fold higher risk of metastasis compared with more superficial tumors. The overall incidence of perineural involvement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is 2% to 14%. Tumors with significant perineural invasion have local recurrence and metastatic risks as high as 47% and 35%, respectively, after wide local excision. Mohs micrographic surgery, which is often combined with radiation therapy, brings the recurrence risk close to 0 and the risk of metastasis to 6%.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04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1921, </a:t>
            </a:r>
            <a:r>
              <a:rPr lang="en-US" sz="1200" kern="1200" dirty="0" err="1">
                <a:solidFill>
                  <a:schemeClr val="tx1"/>
                </a:solidFill>
                <a:effectLst/>
                <a:latin typeface="+mn-lt"/>
                <a:ea typeface="+mn-ea"/>
                <a:cs typeface="+mn-cs"/>
              </a:rPr>
              <a:t>Broders</a:t>
            </a:r>
            <a:r>
              <a:rPr lang="en-US" sz="1200" kern="1200" dirty="0">
                <a:solidFill>
                  <a:schemeClr val="tx1"/>
                </a:solidFill>
                <a:effectLst/>
                <a:latin typeface="+mn-lt"/>
                <a:ea typeface="+mn-ea"/>
                <a:cs typeface="+mn-cs"/>
              </a:rPr>
              <a:t> devised a histologic grading system for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from grades 1 through 4 based on the ratio of histologically differentiated versus undifferentiated cells. Grade 1 represents a lesion where 75% of cells are well-differentiated, grade 2 has 50% of cells well-differentiated, grade 3 has 25% to 50% of cells well-differentiated, and grade 4 has &lt;25% well- differentiated cells. In practice, many pathologists use the phrase well-differentiated to mean that nearly all the cells are well-differentiated, moderate differentiation to indicate there are areas without clear keratinization, horn pearls, and other classic features of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poor differentiation to indicate that it is difficult to determine a keratinocyte lineage. Once a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has recurred, it has a much worse prognosis, with risk of spread to regional lymph nodes and distant metastases cited as 45% for ear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32% for lip SCC. Recurrent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are twice as likely to recur again after excisional surgery when compared with primary tumors. After treatment with Mohs micrographic surgery, recurrent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can still recur &lt;=10% of the time.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of the ear has been reported to have a local recurrence risk of 5% after Mohs micrographic surgery, 19% after non-Mohs modalities, and a metastatic risk of 9% after &gt;5 years of follow-up. SCC of the lip has a reported recurrence risk of 2% after Mohs micrographic surgery, 11% after non- Mohs modalities, and a metastatic risk of 14% after &gt;5 years of follow-up. </a:t>
            </a:r>
            <a:br>
              <a:rPr lang="en-US" sz="1200" kern="1200" dirty="0">
                <a:solidFill>
                  <a:schemeClr val="tx1"/>
                </a:solidFill>
                <a:effectLst/>
                <a:latin typeface="+mn-lt"/>
                <a:ea typeface="+mn-ea"/>
                <a:cs typeface="+mn-cs"/>
              </a:rPr>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6878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some examples of high-risk tumors. The lip lesion is well differentiated with stromal reaction (immune response). The ear lesion is moderately differentiated with stromal reaction. </a:t>
            </a:r>
            <a:r>
              <a:rPr lang="en-US" sz="1200" kern="1200" dirty="0">
                <a:solidFill>
                  <a:schemeClr val="tx1"/>
                </a:solidFill>
                <a:effectLst/>
                <a:latin typeface="+mn-lt"/>
                <a:ea typeface="+mn-ea"/>
                <a:cs typeface="+mn-cs"/>
              </a:rPr>
              <a:t>Tumor-stromal interaction is key to the metastatic process. Early invasion in cutaneous SCC is characterized by a desmoplastic stromal reaction. Fibroblasts from the stroma associated with cutaneous SCC have architectural and behavioral differences when compared to normal dermal fibroblasts.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9123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2954879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past 20 years, with the rapid development of oncology theory and technology, following the three traditional methods of cancer treatment (surgery, radiotherapy, and chemotherapy), a number of new treatments have emerged, such as targeted therapy, interventional therapy, and immunotherapy. The immunotherapy approach induces tumor-specific effector cells and molecules in vitro and in vivo by increasing the immunogenicity of tumor antigens, stimulating and enhancing antitumor immune response, as well as increasing the sensitivity of tumors to immune effects.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1597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p:sp>
      <p:sp>
        <p:nvSpPr>
          <p:cNvPr id="65539" name="Notes Placeholder 2"/>
          <p:cNvSpPr>
            <a:spLocks noGrp="1"/>
          </p:cNvSpPr>
          <p:nvPr>
            <p:ph type="body" idx="1"/>
          </p:nvPr>
        </p:nvSpPr>
        <p:spPr bwMode="auto">
          <a:xfrm>
            <a:off x="686098" y="4344009"/>
            <a:ext cx="5485805" cy="4114496"/>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45712" rIns="91425" bIns="45712"/>
          <a:lstStyle/>
          <a:p>
            <a:r>
              <a:rPr lang="en-US" altLang="de-DE" dirty="0"/>
              <a:t>In the past we’ve used cytokine- or vaccine-based immunotherapy to combat melanoma.</a:t>
            </a:r>
          </a:p>
          <a:p>
            <a:r>
              <a:rPr lang="en-US" altLang="de-DE" dirty="0"/>
              <a:t>Now we’re focused on immune approaches targeting immune checkpoint molecules – such as CTLA-4, PD-1 and others.</a:t>
            </a:r>
          </a:p>
          <a:p>
            <a:endParaRPr lang="en-US" altLang="de-DE" dirty="0"/>
          </a:p>
          <a:p>
            <a:pPr eaLnBrk="1" hangingPunct="1">
              <a:spcBef>
                <a:spcPct val="0"/>
              </a:spcBef>
            </a:pPr>
            <a:r>
              <a:rPr lang="en-US" altLang="de-DE" dirty="0">
                <a:latin typeface="Calibri" pitchFamily="34" charset="0"/>
              </a:rPr>
              <a:t>Expression of the </a:t>
            </a:r>
            <a:r>
              <a:rPr lang="en-US" altLang="de-DE" dirty="0" err="1">
                <a:latin typeface="Calibri" pitchFamily="34" charset="0"/>
              </a:rPr>
              <a:t>ligands</a:t>
            </a:r>
            <a:r>
              <a:rPr lang="en-US" altLang="de-DE" dirty="0">
                <a:latin typeface="Calibri" pitchFamily="34" charset="0"/>
              </a:rPr>
              <a:t> for CTLA-4 and PD-1 differ resulting in spatial differences in where these interactions occur in the body. </a:t>
            </a:r>
            <a:endParaRPr lang="en-GB" altLang="de-DE" dirty="0"/>
          </a:p>
          <a:p>
            <a:pPr eaLnBrk="1" hangingPunct="1">
              <a:spcBef>
                <a:spcPct val="0"/>
              </a:spcBef>
            </a:pPr>
            <a:r>
              <a:rPr lang="en-US" altLang="de-DE" dirty="0"/>
              <a:t>CTLA-4 interactions between T cells and antigen presenting cells are thought to occur primarily in the lymph nodes </a:t>
            </a:r>
            <a:endParaRPr lang="en-GB" altLang="de-DE" dirty="0"/>
          </a:p>
          <a:p>
            <a:pPr eaLnBrk="1" hangingPunct="1">
              <a:spcBef>
                <a:spcPct val="0"/>
              </a:spcBef>
            </a:pPr>
            <a:r>
              <a:rPr lang="en-US" altLang="de-DE" dirty="0"/>
              <a:t>In contrast, PD1 </a:t>
            </a:r>
            <a:r>
              <a:rPr lang="en-GB" altLang="de-DE" dirty="0"/>
              <a:t>interactions are predicted to occur specifically within the tumour microenvironment. </a:t>
            </a:r>
            <a:endParaRPr lang="en-US" altLang="de-DE" dirty="0"/>
          </a:p>
        </p:txBody>
      </p:sp>
      <p:sp>
        <p:nvSpPr>
          <p:cNvPr id="65540" name="Slide Number Placeholder 3"/>
          <p:cNvSpPr>
            <a:spLocks noGrp="1"/>
          </p:cNvSpPr>
          <p:nvPr>
            <p:ph type="sldNum" sz="quarter" idx="4294967295"/>
          </p:nvPr>
        </p:nvSpPr>
        <p:spPr bwMode="auto">
          <a:xfrm>
            <a:off x="3884414" y="8684976"/>
            <a:ext cx="2972098" cy="45750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45712" rIns="91425" bIns="45712"/>
          <a:lstStyle>
            <a:lvl1pPr eaLnBrk="0" hangingPunct="0">
              <a:defRPr>
                <a:solidFill>
                  <a:schemeClr val="tx1"/>
                </a:solidFill>
                <a:latin typeface="Arial" pitchFamily="34" charset="0"/>
              </a:defRPr>
            </a:lvl1pPr>
            <a:lvl2pPr marL="704837" indent="-271091" eaLnBrk="0" hangingPunct="0">
              <a:defRPr>
                <a:solidFill>
                  <a:schemeClr val="tx1"/>
                </a:solidFill>
                <a:latin typeface="Arial" pitchFamily="34" charset="0"/>
              </a:defRPr>
            </a:lvl2pPr>
            <a:lvl3pPr marL="1084364" indent="-216873" eaLnBrk="0" hangingPunct="0">
              <a:defRPr>
                <a:solidFill>
                  <a:schemeClr val="tx1"/>
                </a:solidFill>
                <a:latin typeface="Arial" pitchFamily="34" charset="0"/>
              </a:defRPr>
            </a:lvl3pPr>
            <a:lvl4pPr marL="1518110" indent="-216873" eaLnBrk="0" hangingPunct="0">
              <a:defRPr>
                <a:solidFill>
                  <a:schemeClr val="tx1"/>
                </a:solidFill>
                <a:latin typeface="Arial" pitchFamily="34" charset="0"/>
              </a:defRPr>
            </a:lvl4pPr>
            <a:lvl5pPr marL="1951855" indent="-216873" eaLnBrk="0" hangingPunct="0">
              <a:defRPr>
                <a:solidFill>
                  <a:schemeClr val="tx1"/>
                </a:solidFill>
                <a:latin typeface="Arial" pitchFamily="34" charset="0"/>
              </a:defRPr>
            </a:lvl5pPr>
            <a:lvl6pPr marL="2385601" indent="-216873" eaLnBrk="0" fontAlgn="base" hangingPunct="0">
              <a:spcBef>
                <a:spcPct val="0"/>
              </a:spcBef>
              <a:spcAft>
                <a:spcPct val="0"/>
              </a:spcAft>
              <a:defRPr>
                <a:solidFill>
                  <a:schemeClr val="tx1"/>
                </a:solidFill>
                <a:latin typeface="Arial" pitchFamily="34" charset="0"/>
              </a:defRPr>
            </a:lvl6pPr>
            <a:lvl7pPr marL="2819347" indent="-216873" eaLnBrk="0" fontAlgn="base" hangingPunct="0">
              <a:spcBef>
                <a:spcPct val="0"/>
              </a:spcBef>
              <a:spcAft>
                <a:spcPct val="0"/>
              </a:spcAft>
              <a:defRPr>
                <a:solidFill>
                  <a:schemeClr val="tx1"/>
                </a:solidFill>
                <a:latin typeface="Arial" pitchFamily="34" charset="0"/>
              </a:defRPr>
            </a:lvl7pPr>
            <a:lvl8pPr marL="3253092" indent="-216873" eaLnBrk="0" fontAlgn="base" hangingPunct="0">
              <a:spcBef>
                <a:spcPct val="0"/>
              </a:spcBef>
              <a:spcAft>
                <a:spcPct val="0"/>
              </a:spcAft>
              <a:defRPr>
                <a:solidFill>
                  <a:schemeClr val="tx1"/>
                </a:solidFill>
                <a:latin typeface="Arial" pitchFamily="34" charset="0"/>
              </a:defRPr>
            </a:lvl8pPr>
            <a:lvl9pPr marL="3686838" indent="-216873" eaLnBrk="0" fontAlgn="base" hangingPunct="0">
              <a:spcBef>
                <a:spcPct val="0"/>
              </a:spcBef>
              <a:spcAft>
                <a:spcPct val="0"/>
              </a:spcAft>
              <a:defRPr>
                <a:solidFill>
                  <a:schemeClr val="tx1"/>
                </a:solidFill>
                <a:latin typeface="Arial"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fld id="{D2FD6018-4258-4CB8-82F0-1B799EEDC731}" type="slidenum">
              <a:rPr kumimoji="0" lang="en-US" altLang="de-DE" sz="1200" b="0" i="0" u="none" strike="noStrike" kern="0" cap="none" spc="0" normalizeH="0" baseline="0" noProof="0">
                <a:ln>
                  <a:noFill/>
                </a:ln>
                <a:solidFill>
                  <a:srgbClr val="000000"/>
                </a:solidFill>
                <a:effectLst/>
                <a:uLnTx/>
                <a:uFillTx/>
                <a:latin typeface="Arial" pitchFamily="34" charset="0"/>
                <a:ea typeface="+mn-ea"/>
                <a:cs typeface="Helvetica"/>
                <a:sym typeface="Helvetica"/>
              </a:rPr>
              <a:pPr marL="0" marR="0" lvl="0" indent="0" algn="l" defTabSz="457200" rtl="0" eaLnBrk="1" fontAlgn="auto" latinLnBrk="0" hangingPunct="1">
                <a:lnSpc>
                  <a:spcPct val="100000"/>
                </a:lnSpc>
                <a:spcBef>
                  <a:spcPts val="0"/>
                </a:spcBef>
                <a:spcAft>
                  <a:spcPts val="0"/>
                </a:spcAft>
                <a:buClrTx/>
                <a:buSzTx/>
                <a:buFontTx/>
                <a:buNone/>
                <a:tabLst/>
                <a:defRPr/>
              </a:pPr>
              <a:t>65</a:t>
            </a:fld>
            <a:endParaRPr kumimoji="0" lang="en-US" altLang="de-DE" sz="1200" b="0" i="0" u="none" strike="noStrike" kern="0" cap="none" spc="0" normalizeH="0" baseline="0" noProof="0">
              <a:ln>
                <a:noFill/>
              </a:ln>
              <a:solidFill>
                <a:srgbClr val="000000"/>
              </a:solidFill>
              <a:effectLst/>
              <a:uLnTx/>
              <a:uFillTx/>
              <a:latin typeface="Arial" pitchFamily="34" charset="0"/>
              <a:ea typeface="+mn-ea"/>
              <a:cs typeface="Helvetica"/>
              <a:sym typeface="Helvetica"/>
            </a:endParaRPr>
          </a:p>
        </p:txBody>
      </p:sp>
    </p:spTree>
    <p:extLst>
      <p:ext uri="{BB962C8B-B14F-4D97-AF65-F5344CB8AC3E}">
        <p14:creationId xmlns:p14="http://schemas.microsoft.com/office/powerpoint/2010/main" val="4250777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DFE77-80A1-48DC-B17F-C2A5D13858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9885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now turn to the subject of resistance to immunotherapy as there is some important new research into why some tumors do not respond to treatment. </a:t>
            </a:r>
            <a:r>
              <a:rPr lang="en-US" sz="1200" kern="1200" dirty="0">
                <a:solidFill>
                  <a:schemeClr val="tx1"/>
                </a:solidFill>
                <a:effectLst/>
                <a:latin typeface="+mn-lt"/>
                <a:ea typeface="+mn-ea"/>
                <a:cs typeface="+mn-cs"/>
              </a:rPr>
              <a:t>In most clinical trials, researchers have found that the expression level of PD-L1 might be an effective predictive biomarker for immunotherapy, especially in the treatment using PD-1/PD-L1 inhibitors. However, there remain controversies about the predictive value of this biomarker, because many clinical studies have also found that the fraction of cancer patients with low or negative PD-L1 expression can also have benefited from tumor immunotherapy of PD1/ PD-L1 inhibitors. Tumor mutational burden (TMB) is another potential predictive biomarker for tumor immunotherapy. Growing evidence has led to the consensus that TMB may be a greater predictive biomarker compared to PD-L1 expression. In addition, except PD-L1 expression level and TMB, many studies have also focused on the relationship between tumor-infiltrating lymphocytes (TILs) and the prognosis of malignant melanoma in CTLA-4 inhibitors, which also has been shown to have a better effect on tumor control.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9CC03F-5A2D-4F39-BFE1-CD95CAF74B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680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 levels of constitutive expression of PD-L1 can be found in resting lymphocytes, antigen presenting cells, </a:t>
            </a:r>
            <a:r>
              <a:rPr lang="en-US" sz="1200" kern="1200" dirty="0" err="1">
                <a:solidFill>
                  <a:schemeClr val="tx1"/>
                </a:solidFill>
                <a:effectLst/>
                <a:latin typeface="+mn-lt"/>
                <a:ea typeface="+mn-ea"/>
                <a:cs typeface="+mn-cs"/>
              </a:rPr>
              <a:t>syncytiotrophoblasts</a:t>
            </a:r>
            <a:r>
              <a:rPr lang="en-US" sz="1200" kern="1200" dirty="0">
                <a:solidFill>
                  <a:schemeClr val="tx1"/>
                </a:solidFill>
                <a:effectLst/>
                <a:latin typeface="+mn-lt"/>
                <a:ea typeface="+mn-ea"/>
                <a:cs typeface="+mn-cs"/>
              </a:rPr>
              <a:t>, and Langerhans cells. The primary role of constitutive PD-L1 is to maintain a stable state in proinflammatory responses of organization. In the case of inflammation or infection, an inducible PD-L1 expression, which may act as an inhibitory signal for hematopoietic, endothelial, and epithelial cells, suppresses the activation of T lymphocytes and exerts immunosuppressive effects. Expression of PD-L1 has been found in a number of tumor type cells including NSCLC, breast cancer, kidney cancer, malignant melanoma, gastric cancer, epithelial ovarian cancer, and other tumors including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However, PD-L1 expression is significantly heterogeneous. Different tumors or histological types with different PD-L1 expression may require different treatment modalities. A large number of clinical studies have shown a correlation between PD-L1 expression and the efficacy of PD-1 or PD-L1 inhibitors in the treatment of advanced or metastatic tumors. However, due to the limitations listed here, only using the PD-L1 expression cannot yet be fully used as a treatment decision for patients who may benefit from PD-1/PD-L1 inhibitor therapy.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3310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TMB was explored as another prediction marker in tumor immunotherapy. As is well known, TMB refers to the number of somatic mutations in the genome of tumors, excluding from germ line mutations. Current studies have suggested that TMB with many new antigens and higher immunogenicity might be more suitable and benefit from immunotherapy. Previous clinical trials in multiple tumors also have shown that there is a close positive correlation between TMB and the efficacy of PD-1/PD-L1 inhibitors. The advent of massively parallel (so-called ‘next generation’) sequencing techniques is both facilitating and complicating this field by demonstrating a very high burden of mutations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which makes determination of driver genes daunting, particularly in terms of distinguishing them from passenger mutations that may have minimal impact on </a:t>
            </a:r>
            <a:r>
              <a:rPr lang="en-US" sz="1200" kern="1200" dirty="0" err="1">
                <a:solidFill>
                  <a:schemeClr val="tx1"/>
                </a:solidFill>
                <a:effectLst/>
                <a:latin typeface="+mn-lt"/>
                <a:ea typeface="+mn-ea"/>
                <a:cs typeface="+mn-cs"/>
              </a:rPr>
              <a:t>tumour</a:t>
            </a:r>
            <a:r>
              <a:rPr lang="en-US" sz="1200" kern="1200" dirty="0">
                <a:solidFill>
                  <a:schemeClr val="tx1"/>
                </a:solidFill>
                <a:effectLst/>
                <a:latin typeface="+mn-lt"/>
                <a:ea typeface="+mn-ea"/>
                <a:cs typeface="+mn-cs"/>
              </a:rPr>
              <a:t> progression.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5546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chromosomal number, deletions, insertions and translocations are well recognized in many cancers.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karyotypes are particularly complex and display large numbers of allelic imbalances. There is frequent loss of 3p, 9p and gain of 11q. Structural aberrations of centromeric regions have been found particularly involving 3q, 8q and 9q. Telomeres are important in maintenance of chromosomal stability; erosion and formation of critically short telomeres results in chromosomal fusion and eventually breakage. Recent evidence suggests that there are two distinct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subtypes – those with short/intermediate homogeneous telomeres and those with longer/heterogeneous telomeres; the former are associated with significantly greater p53 expression and karyotypic complexity. Telomere aggregate formation is also associated with chromosomal instability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contributes to the multi-chromosomal translocations observed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48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has been proposed that most cancers contain 2–8 somatic ‘driver’ gene mutations that confer selective growth advantage, tumor initiation coinciding with the appearance of the first driver mutation. The majority of mutations are regarded as ‘passengers’ – they confer no growth advantage and may even arise before tumor initiation in self-renewing tissues such as skin. Whole exome sequencing (WES) shows the very high burden of mutation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which is significantly greater than in other solid </a:t>
            </a:r>
            <a:r>
              <a:rPr lang="en-US" sz="1200" kern="1200" dirty="0" err="1">
                <a:solidFill>
                  <a:schemeClr val="tx1"/>
                </a:solidFill>
                <a:effectLst/>
                <a:latin typeface="+mn-lt"/>
                <a:ea typeface="+mn-ea"/>
                <a:cs typeface="+mn-cs"/>
              </a:rPr>
              <a:t>tumours</a:t>
            </a:r>
            <a:r>
              <a:rPr lang="en-US" sz="1200" kern="1200" dirty="0">
                <a:solidFill>
                  <a:schemeClr val="tx1"/>
                </a:solidFill>
                <a:effectLst/>
                <a:latin typeface="+mn-lt"/>
                <a:ea typeface="+mn-ea"/>
                <a:cs typeface="+mn-cs"/>
              </a:rPr>
              <a:t> such as lung, breast or colon, with an average of one mutation per 30,000 base pairs of coding sequence. </a:t>
            </a:r>
            <a:r>
              <a:rPr lang="en-US" sz="1200" i="1" kern="1200" dirty="0">
                <a:solidFill>
                  <a:schemeClr val="tx1"/>
                </a:solidFill>
                <a:effectLst/>
                <a:latin typeface="+mn-lt"/>
                <a:ea typeface="+mn-ea"/>
                <a:cs typeface="+mn-cs"/>
              </a:rPr>
              <a:t>TP53 </a:t>
            </a:r>
            <a:r>
              <a:rPr lang="en-US" sz="1200" kern="1200" dirty="0">
                <a:solidFill>
                  <a:schemeClr val="tx1"/>
                </a:solidFill>
                <a:effectLst/>
                <a:latin typeface="+mn-lt"/>
                <a:ea typeface="+mn-ea"/>
                <a:cs typeface="+mn-cs"/>
              </a:rPr>
              <a:t>exerts its critical </a:t>
            </a:r>
            <a:r>
              <a:rPr lang="en-US" sz="1200" kern="1200" dirty="0" err="1">
                <a:solidFill>
                  <a:schemeClr val="tx1"/>
                </a:solidFill>
                <a:effectLst/>
                <a:latin typeface="+mn-lt"/>
                <a:ea typeface="+mn-ea"/>
                <a:cs typeface="+mn-cs"/>
              </a:rPr>
              <a:t>tumour</a:t>
            </a:r>
            <a:r>
              <a:rPr lang="en-US" sz="1200" kern="1200" dirty="0">
                <a:solidFill>
                  <a:schemeClr val="tx1"/>
                </a:solidFill>
                <a:effectLst/>
                <a:latin typeface="+mn-lt"/>
                <a:ea typeface="+mn-ea"/>
                <a:cs typeface="+mn-cs"/>
              </a:rPr>
              <a:t> suppressor function through mechanisms including induction of apoptosis, cell cycle arrest and senescence and plays a fundamental role in the response to UV damage. The Notch family of genes encodes 4 trans-membrane receptors: </a:t>
            </a:r>
            <a:r>
              <a:rPr lang="en-US" sz="1200" i="1" kern="1200" dirty="0">
                <a:solidFill>
                  <a:schemeClr val="tx1"/>
                </a:solidFill>
                <a:effectLst/>
                <a:latin typeface="+mn-lt"/>
                <a:ea typeface="+mn-ea"/>
                <a:cs typeface="+mn-cs"/>
              </a:rPr>
              <a:t>NOTCH1 </a:t>
            </a:r>
            <a:r>
              <a:rPr lang="en-US" sz="1200" kern="1200" dirty="0">
                <a:solidFill>
                  <a:schemeClr val="tx1"/>
                </a:solidFill>
                <a:effectLst/>
                <a:latin typeface="+mn-lt"/>
                <a:ea typeface="+mn-ea"/>
                <a:cs typeface="+mn-cs"/>
              </a:rPr>
              <a:t>is a direct transcriptional target of p53 and in the skin is expressed throughout the epidermis with Notch2 expression localized to the basal layer.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it is likely that the MAPK pathway is activated by mutation or overexpression upstream of RAS in non-</a:t>
            </a:r>
            <a:r>
              <a:rPr lang="en-US" sz="1200" i="1" kern="1200" dirty="0">
                <a:solidFill>
                  <a:schemeClr val="tx1"/>
                </a:solidFill>
                <a:effectLst/>
                <a:latin typeface="+mn-lt"/>
                <a:ea typeface="+mn-ea"/>
                <a:cs typeface="+mn-cs"/>
              </a:rPr>
              <a:t>RAS </a:t>
            </a:r>
            <a:r>
              <a:rPr lang="en-US" sz="1200" kern="1200" dirty="0">
                <a:solidFill>
                  <a:schemeClr val="tx1"/>
                </a:solidFill>
                <a:effectLst/>
                <a:latin typeface="+mn-lt"/>
                <a:ea typeface="+mn-ea"/>
                <a:cs typeface="+mn-cs"/>
              </a:rPr>
              <a:t>mutant </a:t>
            </a:r>
            <a:r>
              <a:rPr lang="en-US" sz="1200" kern="1200" dirty="0" err="1">
                <a:solidFill>
                  <a:schemeClr val="tx1"/>
                </a:solidFill>
                <a:effectLst/>
                <a:latin typeface="+mn-lt"/>
                <a:ea typeface="+mn-ea"/>
                <a:cs typeface="+mn-cs"/>
              </a:rPr>
              <a:t>tumours</a:t>
            </a:r>
            <a:r>
              <a:rPr lang="en-US" sz="1200" kern="1200" dirty="0">
                <a:solidFill>
                  <a:schemeClr val="tx1"/>
                </a:solidFill>
                <a:effectLst/>
                <a:latin typeface="+mn-lt"/>
                <a:ea typeface="+mn-ea"/>
                <a:cs typeface="+mn-cs"/>
              </a:rPr>
              <a:t> and/or from aberrant expression of epidermal growth factor receptor (EGFR) and/or its ligands. Dysregulated EGFR signaling can lead to neoplastic transformation and is frequently found in various forms of human cancer. In human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genome-wide expression studies have shown that genes controlled by </a:t>
            </a:r>
            <a:r>
              <a:rPr lang="en-US" sz="1200" kern="1200" dirty="0" err="1">
                <a:solidFill>
                  <a:schemeClr val="tx1"/>
                </a:solidFill>
                <a:effectLst/>
                <a:latin typeface="+mn-lt"/>
                <a:ea typeface="+mn-ea"/>
                <a:cs typeface="+mn-cs"/>
              </a:rPr>
              <a:t>NFĸB</a:t>
            </a:r>
            <a:r>
              <a:rPr lang="en-US" sz="1200" kern="1200" dirty="0">
                <a:solidFill>
                  <a:schemeClr val="tx1"/>
                </a:solidFill>
                <a:effectLst/>
                <a:latin typeface="+mn-lt"/>
                <a:ea typeface="+mn-ea"/>
                <a:cs typeface="+mn-cs"/>
              </a:rPr>
              <a:t> are upregulated in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AK. Analysis of 98 human sporadic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samples and 21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cell lines has also revealed mutation of TGF</a:t>
            </a:r>
            <a:r>
              <a:rPr lang="el-GR" sz="1200" kern="1200" dirty="0">
                <a:solidFill>
                  <a:schemeClr val="tx1"/>
                </a:solidFill>
                <a:effectLst/>
                <a:latin typeface="+mn-lt"/>
                <a:ea typeface="+mn-ea"/>
                <a:cs typeface="+mn-cs"/>
              </a:rPr>
              <a:t>β </a:t>
            </a:r>
            <a:r>
              <a:rPr lang="en-US" sz="1200" kern="1200" dirty="0">
                <a:solidFill>
                  <a:schemeClr val="tx1"/>
                </a:solidFill>
                <a:effectLst/>
                <a:latin typeface="+mn-lt"/>
                <a:ea typeface="+mn-ea"/>
                <a:cs typeface="+mn-cs"/>
              </a:rPr>
              <a:t>receptors in 43% of samples in one recent publication.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4770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GB" dirty="0"/>
              <a:t>The patient in panel A is an 85-year-old man with supraclavicular lesion who had received prior radiotherapy. The patient in panel B is an 83-year-old-man with multiple prior surgeries for CSCC. The patient in panel C is a 66-year-old man w</a:t>
            </a:r>
            <a:r>
              <a:rPr lang="en-US" dirty="0" err="1"/>
              <a:t>ith</a:t>
            </a:r>
            <a:r>
              <a:rPr lang="en-US" dirty="0"/>
              <a:t> anterior chest wall CSCC lesions </a:t>
            </a:r>
            <a:r>
              <a:rPr lang="en-GB" dirty="0"/>
              <a:t>who had received prior cisplatin.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9CC03F-5A2D-4F39-BFE1-CD95CAF74B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3742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study of 46 patients with metastatic melanoma treated with pembrolizumab, the authors found that tumor regression following therapeutic PD-1 blockade requires pre-existing CD8+ T cells that are negatively regulated by PD-1/PD-L1 mediated adaptive immune resistance. T-cell activation/effector function and treatment outcome were correlated. The diagrams show that response was associated with proliferating CD8+ T-cells that localize to the tumor and to PD-1/PD-L1 expression.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1DFE77-80A1-48DC-B17F-C2A5D13858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5977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7267" name="Rectangle 3"/>
          <p:cNvSpPr>
            <a:spLocks noGrp="1" noChangeArrowheads="1"/>
          </p:cNvSpPr>
          <p:nvPr>
            <p:ph type="dt" sz="quarter"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7268" name="Rectangle 6"/>
          <p:cNvSpPr>
            <a:spLocks noGrp="1" noChangeArrowheads="1"/>
          </p:cNvSpPr>
          <p:nvPr>
            <p:ph type="ftr" sz="quarter" idx="4"/>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32768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lgn="l">
              <a:spcBef>
                <a:spcPct val="30000"/>
              </a:spcBef>
              <a:defRPr sz="1200">
                <a:solidFill>
                  <a:schemeClr val="tx1"/>
                </a:solidFill>
                <a:latin typeface="Times New Roman" pitchFamily="18" charset="0"/>
                <a:ea typeface="MS PGothic" pitchFamily="34" charset="-128"/>
              </a:defRPr>
            </a:lvl1pPr>
            <a:lvl2pPr marL="742950" indent="-285750" algn="l">
              <a:spcBef>
                <a:spcPct val="30000"/>
              </a:spcBef>
              <a:defRPr sz="1200">
                <a:solidFill>
                  <a:schemeClr val="tx1"/>
                </a:solidFill>
                <a:latin typeface="Times New Roman" pitchFamily="18" charset="0"/>
                <a:ea typeface="MS PGothic" pitchFamily="34" charset="-128"/>
              </a:defRPr>
            </a:lvl2pPr>
            <a:lvl3pPr marL="1143000" indent="-228600" algn="l">
              <a:spcBef>
                <a:spcPct val="30000"/>
              </a:spcBef>
              <a:defRPr sz="1200">
                <a:solidFill>
                  <a:schemeClr val="tx1"/>
                </a:solidFill>
                <a:latin typeface="Times New Roman" pitchFamily="18" charset="0"/>
                <a:ea typeface="MS PGothic" pitchFamily="34" charset="-128"/>
              </a:defRPr>
            </a:lvl3pPr>
            <a:lvl4pPr marL="1600200" indent="-228600" algn="l">
              <a:spcBef>
                <a:spcPct val="30000"/>
              </a:spcBef>
              <a:defRPr sz="1200">
                <a:solidFill>
                  <a:schemeClr val="tx1"/>
                </a:solidFill>
                <a:latin typeface="Times New Roman" pitchFamily="18" charset="0"/>
                <a:ea typeface="MS PGothic" pitchFamily="34" charset="-128"/>
              </a:defRPr>
            </a:lvl4pPr>
            <a:lvl5pPr marL="2057400" indent="-228600" algn="l">
              <a:spcBef>
                <a:spcPct val="30000"/>
              </a:spcBef>
              <a:defRPr sz="1200">
                <a:solidFill>
                  <a:schemeClr val="tx1"/>
                </a:solidFill>
                <a:latin typeface="Times New Roman" pitchFamily="18" charset="0"/>
                <a:ea typeface="MS PGothic"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75ED6D44-EBA6-4190-ADE4-2E0F8387DD42}" type="slidenum">
              <a:rPr kumimoji="0" lang="en-US" altLang="en-US" sz="13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Tahoma"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3</a:t>
            </a:fld>
            <a:endParaRPr kumimoji="0" lang="en-US" altLang="en-US" sz="1300" b="0" i="0" u="none" strike="noStrike" kern="0" cap="none" spc="0" normalizeH="0" baseline="0" noProof="0">
              <a:ln>
                <a:noFill/>
              </a:ln>
              <a:solidFill>
                <a:srgbClr val="000000"/>
              </a:solidFill>
              <a:effectLst/>
              <a:uLnTx/>
              <a:uFillTx/>
              <a:latin typeface="Times New Roman" pitchFamily="18" charset="0"/>
              <a:ea typeface="MS PGothic" pitchFamily="34" charset="-128"/>
              <a:cs typeface="Tahoma" pitchFamily="34" charset="0"/>
            </a:endParaRPr>
          </a:p>
        </p:txBody>
      </p:sp>
      <p:sp>
        <p:nvSpPr>
          <p:cNvPr id="327686" name="Rectangle 2"/>
          <p:cNvSpPr>
            <a:spLocks noGrp="1" noRot="1" noChangeAspect="1" noChangeArrowheads="1" noTextEdit="1"/>
          </p:cNvSpPr>
          <p:nvPr>
            <p:ph type="sldImg"/>
          </p:nvPr>
        </p:nvSpPr>
        <p:spPr>
          <a:xfrm>
            <a:off x="469900" y="727075"/>
            <a:ext cx="6375400" cy="3586163"/>
          </a:xfrm>
          <a:ln/>
        </p:spPr>
      </p:sp>
      <p:sp>
        <p:nvSpPr>
          <p:cNvPr id="327687" name="Rectangle 3"/>
          <p:cNvSpPr>
            <a:spLocks noGrp="1" noChangeArrowheads="1"/>
          </p:cNvSpPr>
          <p:nvPr>
            <p:ph type="body" idx="1"/>
          </p:nvPr>
        </p:nvSpPr>
        <p:spPr>
          <a:xfrm>
            <a:off x="973138" y="4560888"/>
            <a:ext cx="5368925"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7" tIns="45704" rIns="91407" bIns="45704"/>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10956852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79</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3318787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cSCC indicates cutaneous squamous cell carcinoma; NCCN, National Comprehensive Cancer Network.</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fld id="{F742832E-247B-475C-B8DE-FF1EA617C5C6}" type="slidenum">
              <a:rPr kumimoji="0" lang="en-US" sz="1800" b="0" i="0" u="none" strike="noStrike" kern="0" cap="none" spc="0" normalizeH="0" baseline="0" noProof="0" smtClean="0">
                <a:ln>
                  <a:noFill/>
                </a:ln>
                <a:solidFill>
                  <a:srgbClr val="000000"/>
                </a:solidFill>
                <a:effectLst/>
                <a:uLnTx/>
                <a:uFillTx/>
                <a:latin typeface="Calibri"/>
                <a:ea typeface="+mn-ea"/>
                <a:cs typeface="Calibri"/>
                <a:sym typeface="Calibri"/>
              </a:rPr>
              <a:pPr marL="0" marR="0" lvl="0" indent="0" algn="l" defTabSz="914400" rtl="0" eaLnBrk="1" fontAlgn="auto" latinLnBrk="0" hangingPunct="0">
                <a:lnSpc>
                  <a:spcPct val="100000"/>
                </a:lnSpc>
                <a:spcBef>
                  <a:spcPts val="0"/>
                </a:spcBef>
                <a:spcAft>
                  <a:spcPts val="0"/>
                </a:spcAft>
                <a:buClrTx/>
                <a:buSzTx/>
                <a:buFontTx/>
                <a:buNone/>
                <a:tabLst/>
                <a:defRPr/>
              </a:pPr>
              <a:t>84</a:t>
            </a:fld>
            <a:endParaRPr kumimoji="0" lang="en-US" sz="1800" b="0" i="0" u="none" strike="noStrike" kern="0" cap="none" spc="0" normalizeH="0" baseline="0" noProof="0" dirty="0">
              <a:ln>
                <a:noFill/>
              </a:ln>
              <a:solidFill>
                <a:srgbClr val="000000"/>
              </a:solidFill>
              <a:effectLst/>
              <a:uLnTx/>
              <a:uFillTx/>
              <a:latin typeface="Calibri"/>
              <a:ea typeface="+mn-ea"/>
              <a:cs typeface="Calibri"/>
              <a:sym typeface="Calibri"/>
            </a:endParaRPr>
          </a:p>
        </p:txBody>
      </p:sp>
    </p:spTree>
    <p:extLst>
      <p:ext uri="{BB962C8B-B14F-4D97-AF65-F5344CB8AC3E}">
        <p14:creationId xmlns:p14="http://schemas.microsoft.com/office/powerpoint/2010/main" val="19403656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cSCC indicates cutaneous squamous cell carcinoma; NCCN, National Comprehensive Cancer Network.</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fld id="{F742832E-247B-475C-B8DE-FF1EA617C5C6}" type="slidenum">
              <a:rPr kumimoji="0" lang="en-US" sz="1800" b="0" i="0" u="none" strike="noStrike" kern="0" cap="none" spc="0" normalizeH="0" baseline="0" noProof="0" smtClean="0">
                <a:ln>
                  <a:noFill/>
                </a:ln>
                <a:solidFill>
                  <a:srgbClr val="000000"/>
                </a:solidFill>
                <a:effectLst/>
                <a:uLnTx/>
                <a:uFillTx/>
                <a:latin typeface="Calibri"/>
                <a:ea typeface="+mn-ea"/>
                <a:cs typeface="Calibri"/>
                <a:sym typeface="Calibri"/>
              </a:rPr>
              <a:pPr marL="0" marR="0" lvl="0" indent="0" algn="l" defTabSz="914400" rtl="0" eaLnBrk="1" fontAlgn="auto" latinLnBrk="0" hangingPunct="0">
                <a:lnSpc>
                  <a:spcPct val="100000"/>
                </a:lnSpc>
                <a:spcBef>
                  <a:spcPts val="0"/>
                </a:spcBef>
                <a:spcAft>
                  <a:spcPts val="0"/>
                </a:spcAft>
                <a:buClrTx/>
                <a:buSzTx/>
                <a:buFontTx/>
                <a:buNone/>
                <a:tabLst/>
                <a:defRPr/>
              </a:pPr>
              <a:t>85</a:t>
            </a:fld>
            <a:endParaRPr kumimoji="0" lang="en-US" sz="1800" b="0" i="0" u="none" strike="noStrike" kern="0" cap="none" spc="0" normalizeH="0" baseline="0" noProof="0" dirty="0">
              <a:ln>
                <a:noFill/>
              </a:ln>
              <a:solidFill>
                <a:srgbClr val="000000"/>
              </a:solidFill>
              <a:effectLst/>
              <a:uLnTx/>
              <a:uFillTx/>
              <a:latin typeface="Calibri"/>
              <a:ea typeface="+mn-ea"/>
              <a:cs typeface="Calibri"/>
              <a:sym typeface="Calibri"/>
            </a:endParaRPr>
          </a:p>
        </p:txBody>
      </p:sp>
    </p:spTree>
    <p:extLst>
      <p:ext uri="{BB962C8B-B14F-4D97-AF65-F5344CB8AC3E}">
        <p14:creationId xmlns:p14="http://schemas.microsoft.com/office/powerpoint/2010/main" val="7928385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noRot="1" noChangeAspect="1"/>
          </p:cNvSpPr>
          <p:nvPr>
            <p:ph type="sldImg"/>
          </p:nvPr>
        </p:nvSpPr>
        <p:spPr>
          <a:prstGeom prst="rect">
            <a:avLst/>
          </a:prstGeom>
        </p:spPr>
        <p:txBody>
          <a:bodyPr/>
          <a:lstStyle/>
          <a:p>
            <a:endParaRPr dirty="0"/>
          </a:p>
        </p:txBody>
      </p:sp>
      <p:sp>
        <p:nvSpPr>
          <p:cNvPr id="206" name="Shape 206"/>
          <p:cNvSpPr>
            <a:spLocks noGrp="1"/>
          </p:cNvSpPr>
          <p:nvPr>
            <p:ph type="body" sz="quarter" idx="1"/>
          </p:nvPr>
        </p:nvSpPr>
        <p:spPr>
          <a:prstGeom prst="rect">
            <a:avLst/>
          </a:prstGeom>
        </p:spPr>
        <p:txBody>
          <a:bodyPr/>
          <a:lstStyle/>
          <a:p>
            <a:r>
              <a:rPr dirty="0"/>
              <a:t>3/2015 – Acitretin first initiated  (previously did have PDT</a:t>
            </a:r>
            <a:r>
              <a:rPr lang="en-US" dirty="0"/>
              <a:t>,</a:t>
            </a:r>
            <a:r>
              <a:rPr dirty="0"/>
              <a:t> topical </a:t>
            </a:r>
            <a:r>
              <a:rPr lang="en-US" dirty="0"/>
              <a:t>5-F</a:t>
            </a:r>
            <a:r>
              <a:rPr dirty="0"/>
              <a:t>U</a:t>
            </a:r>
            <a:r>
              <a:rPr lang="en-US" dirty="0"/>
              <a:t>,</a:t>
            </a:r>
            <a:r>
              <a:rPr dirty="0"/>
              <a:t> and topical Imiquimod)</a:t>
            </a:r>
          </a:p>
          <a:p>
            <a:endParaRPr dirty="0"/>
          </a:p>
          <a:p>
            <a:r>
              <a:rPr dirty="0"/>
              <a:t>Craniectomy involved removal of entire bone down to dura</a:t>
            </a:r>
            <a:endParaRPr lang="en-US" dirty="0"/>
          </a:p>
          <a:p>
            <a:endParaRPr lang="en-US" dirty="0"/>
          </a:p>
          <a:p>
            <a:r>
              <a:rPr lang="en-US" dirty="0"/>
              <a:t>5-FU indicates 5-fluorouracil.</a:t>
            </a:r>
            <a:endParaRPr dirty="0"/>
          </a:p>
        </p:txBody>
      </p:sp>
    </p:spTree>
    <p:extLst>
      <p:ext uri="{BB962C8B-B14F-4D97-AF65-F5344CB8AC3E}">
        <p14:creationId xmlns:p14="http://schemas.microsoft.com/office/powerpoint/2010/main" val="1792739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noRot="1" noChangeAspect="1"/>
          </p:cNvSpPr>
          <p:nvPr>
            <p:ph type="sldImg"/>
          </p:nvPr>
        </p:nvSpPr>
        <p:spPr>
          <a:prstGeom prst="rect">
            <a:avLst/>
          </a:prstGeom>
        </p:spPr>
        <p:txBody>
          <a:bodyPr/>
          <a:lstStyle/>
          <a:p>
            <a:endParaRPr dirty="0"/>
          </a:p>
        </p:txBody>
      </p:sp>
      <p:sp>
        <p:nvSpPr>
          <p:cNvPr id="229" name="Shape 229"/>
          <p:cNvSpPr>
            <a:spLocks noGrp="1"/>
          </p:cNvSpPr>
          <p:nvPr>
            <p:ph type="body" sz="quarter" idx="1"/>
          </p:nvPr>
        </p:nvSpPr>
        <p:spPr>
          <a:prstGeom prst="rect">
            <a:avLst/>
          </a:prstGeom>
        </p:spPr>
        <p:txBody>
          <a:bodyPr/>
          <a:lstStyle/>
          <a:p>
            <a:r>
              <a:rPr dirty="0"/>
              <a:t>In this case</a:t>
            </a:r>
            <a:r>
              <a:rPr lang="en-US" dirty="0"/>
              <a:t>,</a:t>
            </a:r>
            <a:r>
              <a:rPr dirty="0"/>
              <a:t> Cetuximab was used…. (Other EGFRs have similar outcome data, not so good)</a:t>
            </a:r>
            <a:endParaRPr lang="en-US" dirty="0"/>
          </a:p>
          <a:p>
            <a:r>
              <a:rPr lang="en-US" dirty="0"/>
              <a:t>** Gefitinib (18% CR</a:t>
            </a:r>
            <a:r>
              <a:rPr lang="en-US" baseline="0" dirty="0"/>
              <a:t> out of MD Anderson)</a:t>
            </a:r>
            <a:endParaRPr lang="en-US" dirty="0"/>
          </a:p>
          <a:p>
            <a:r>
              <a:rPr lang="en-US" dirty="0"/>
              <a:t>** Panitumumab ( CR 13% out of Australia)</a:t>
            </a:r>
            <a:endParaRPr dirty="0"/>
          </a:p>
          <a:p>
            <a:endParaRPr dirty="0"/>
          </a:p>
          <a:p>
            <a:r>
              <a:rPr dirty="0"/>
              <a:t>Cetuximab = mAb, EGFR competitive inhibitio</a:t>
            </a:r>
            <a:r>
              <a:rPr lang="en-US" dirty="0"/>
              <a:t>n…</a:t>
            </a:r>
            <a:r>
              <a:rPr dirty="0"/>
              <a:t>Approved for NS</a:t>
            </a:r>
            <a:r>
              <a:rPr lang="en-US" dirty="0"/>
              <a:t>C</a:t>
            </a:r>
            <a:r>
              <a:rPr dirty="0"/>
              <a:t>LC (adeno</a:t>
            </a:r>
            <a:r>
              <a:rPr lang="en-US" dirty="0"/>
              <a:t>carcinoma</a:t>
            </a:r>
            <a:r>
              <a:rPr dirty="0"/>
              <a:t> where </a:t>
            </a:r>
            <a:r>
              <a:rPr i="1" dirty="0"/>
              <a:t>EGFR</a:t>
            </a:r>
            <a:r>
              <a:rPr dirty="0"/>
              <a:t> mutations are common), COLORECTAL and SCC of Head and Neck.</a:t>
            </a:r>
            <a:r>
              <a:rPr lang="en-US" dirty="0"/>
              <a:t>..</a:t>
            </a:r>
            <a:r>
              <a:rPr dirty="0"/>
              <a:t>2011 – Phase 2 from Paris… </a:t>
            </a:r>
          </a:p>
          <a:p>
            <a:endParaRPr dirty="0"/>
          </a:p>
          <a:p>
            <a:r>
              <a:rPr dirty="0"/>
              <a:t>Who are the patients?</a:t>
            </a:r>
          </a:p>
          <a:p>
            <a:r>
              <a:rPr dirty="0"/>
              <a:t>-- 36 patients </a:t>
            </a:r>
          </a:p>
          <a:p>
            <a:r>
              <a:rPr dirty="0"/>
              <a:t>-- Chemo</a:t>
            </a:r>
            <a:r>
              <a:rPr lang="en-US" dirty="0"/>
              <a:t>-n</a:t>
            </a:r>
            <a:r>
              <a:rPr dirty="0"/>
              <a:t>a</a:t>
            </a:r>
            <a:r>
              <a:rPr lang="en-US" dirty="0"/>
              <a:t>ï</a:t>
            </a:r>
            <a:r>
              <a:rPr dirty="0"/>
              <a:t>ve</a:t>
            </a:r>
            <a:r>
              <a:rPr lang="en-US" dirty="0"/>
              <a:t>,</a:t>
            </a:r>
            <a:r>
              <a:rPr dirty="0"/>
              <a:t> but cannot have SCC </a:t>
            </a:r>
            <a:r>
              <a:rPr lang="en-US" dirty="0"/>
              <a:t>s</a:t>
            </a:r>
            <a:r>
              <a:rPr dirty="0"/>
              <a:t>urgically removed.... </a:t>
            </a:r>
          </a:p>
          <a:p>
            <a:r>
              <a:rPr dirty="0"/>
              <a:t>-- No prior therapy of any kind in 15/36</a:t>
            </a:r>
          </a:p>
          <a:p>
            <a:r>
              <a:rPr dirty="0"/>
              <a:t>-- </a:t>
            </a:r>
            <a:r>
              <a:rPr lang="en-US" dirty="0"/>
              <a:t>R</a:t>
            </a:r>
            <a:r>
              <a:rPr dirty="0"/>
              <a:t>x for at least 6 weeks... Primary outcome was 6-week disease control rate (DCR)....  48</a:t>
            </a:r>
            <a:r>
              <a:rPr lang="en-US" dirty="0"/>
              <a:t>-</a:t>
            </a:r>
            <a:r>
              <a:rPr dirty="0"/>
              <a:t>w</a:t>
            </a:r>
            <a:r>
              <a:rPr lang="en-US" dirty="0"/>
              <a:t>ee</a:t>
            </a:r>
            <a:r>
              <a:rPr dirty="0"/>
              <a:t>k follo</a:t>
            </a:r>
            <a:r>
              <a:rPr lang="en-US" dirty="0"/>
              <a:t>w-</a:t>
            </a:r>
            <a:r>
              <a:rPr dirty="0"/>
              <a:t>up... </a:t>
            </a:r>
          </a:p>
          <a:p>
            <a:r>
              <a:rPr dirty="0"/>
              <a:t>DCR @ 6 weeks = 81% in per protocol population (31 patients, 5 not included b/c died or had severe infusionreaction )</a:t>
            </a:r>
          </a:p>
          <a:p>
            <a:endParaRPr dirty="0"/>
          </a:p>
          <a:p>
            <a:r>
              <a:rPr dirty="0"/>
              <a:t>8 partial responses, 2 complete responses..... (maintenance of CR @ 2.5 years)</a:t>
            </a:r>
          </a:p>
          <a:p>
            <a:r>
              <a:rPr dirty="0"/>
              <a:t>2 </a:t>
            </a:r>
            <a:r>
              <a:rPr lang="en-US" dirty="0"/>
              <a:t>g</a:t>
            </a:r>
            <a:r>
              <a:rPr dirty="0"/>
              <a:t>rade 4 Adverse Events (infusion reactions) .... 1  </a:t>
            </a:r>
            <a:r>
              <a:rPr lang="en-US" dirty="0"/>
              <a:t>g</a:t>
            </a:r>
            <a:r>
              <a:rPr dirty="0"/>
              <a:t>rade 3 Interstitial Pneumopathy..... </a:t>
            </a:r>
          </a:p>
          <a:p>
            <a:r>
              <a:rPr dirty="0"/>
              <a:t>78% had acneiform eruptions (grade 1-2)</a:t>
            </a:r>
          </a:p>
          <a:p>
            <a:r>
              <a:rPr dirty="0"/>
              <a:t>....</a:t>
            </a:r>
          </a:p>
          <a:p>
            <a:r>
              <a:rPr dirty="0"/>
              <a:t>DOSE:  1st = 400 mg /m</a:t>
            </a:r>
            <a:r>
              <a:rPr baseline="30000" dirty="0"/>
              <a:t>2</a:t>
            </a:r>
            <a:r>
              <a:rPr dirty="0"/>
              <a:t>, subsequent weekly infusions (1</a:t>
            </a:r>
            <a:r>
              <a:rPr lang="en-US" dirty="0"/>
              <a:t>-</a:t>
            </a:r>
            <a:r>
              <a:rPr dirty="0"/>
              <a:t>hour infusion) of 250 mg / m</a:t>
            </a:r>
            <a:r>
              <a:rPr baseline="30000" dirty="0"/>
              <a:t>2</a:t>
            </a:r>
            <a:r>
              <a:rPr dirty="0"/>
              <a:t>, pretreatment with </a:t>
            </a:r>
            <a:r>
              <a:rPr lang="en-US" baseline="0" dirty="0"/>
              <a:t>_____________________</a:t>
            </a:r>
            <a:endParaRPr baseline="0" dirty="0"/>
          </a:p>
          <a:p>
            <a:endParaRPr dirty="0"/>
          </a:p>
          <a:p>
            <a:r>
              <a:rPr dirty="0"/>
              <a:t>One of the inclusion criteria was strong or moderate EGFR expression (** Note that EGFR expression is common in </a:t>
            </a:r>
            <a:r>
              <a:rPr lang="en-US" dirty="0"/>
              <a:t>cSCC</a:t>
            </a:r>
            <a:r>
              <a:rPr dirty="0"/>
              <a:t>HN and mucosal</a:t>
            </a:r>
            <a:r>
              <a:rPr lang="en-US" dirty="0"/>
              <a:t> </a:t>
            </a:r>
            <a:r>
              <a:rPr dirty="0"/>
              <a:t>SCCHN</a:t>
            </a:r>
            <a:r>
              <a:rPr lang="en-US" dirty="0"/>
              <a:t>,</a:t>
            </a:r>
            <a:r>
              <a:rPr dirty="0"/>
              <a:t> but actual mutations are rare)</a:t>
            </a:r>
            <a:endParaRPr lang="en-US" dirty="0"/>
          </a:p>
          <a:p>
            <a:endParaRPr lang="en-US" dirty="0"/>
          </a:p>
          <a:p>
            <a:r>
              <a:rPr lang="en-US" dirty="0"/>
              <a:t>EGFRi indicates EGFR inhibitor.</a:t>
            </a:r>
            <a:endParaRPr dirty="0"/>
          </a:p>
        </p:txBody>
      </p:sp>
    </p:spTree>
    <p:extLst>
      <p:ext uri="{BB962C8B-B14F-4D97-AF65-F5344CB8AC3E}">
        <p14:creationId xmlns:p14="http://schemas.microsoft.com/office/powerpoint/2010/main" val="1480229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noRot="1" noChangeAspect="1"/>
          </p:cNvSpPr>
          <p:nvPr>
            <p:ph type="sldImg"/>
          </p:nvPr>
        </p:nvSpPr>
        <p:spPr>
          <a:prstGeom prst="rect">
            <a:avLst/>
          </a:prstGeom>
        </p:spPr>
        <p:txBody>
          <a:bodyPr/>
          <a:lstStyle/>
          <a:p>
            <a:endParaRPr dirty="0"/>
          </a:p>
        </p:txBody>
      </p:sp>
      <p:sp>
        <p:nvSpPr>
          <p:cNvPr id="206" name="Shape 206"/>
          <p:cNvSpPr>
            <a:spLocks noGrp="1"/>
          </p:cNvSpPr>
          <p:nvPr>
            <p:ph type="body" sz="quarter" idx="1"/>
          </p:nvPr>
        </p:nvSpPr>
        <p:spPr>
          <a:prstGeom prst="rect">
            <a:avLst/>
          </a:prstGeom>
        </p:spPr>
        <p:txBody>
          <a:bodyPr/>
          <a:lstStyle/>
          <a:p>
            <a:r>
              <a:rPr dirty="0"/>
              <a:t>3/2015 – Acitretin first initiated  (previously did have PDT</a:t>
            </a:r>
            <a:r>
              <a:rPr lang="en-US" dirty="0"/>
              <a:t>,</a:t>
            </a:r>
            <a:r>
              <a:rPr dirty="0"/>
              <a:t> topical </a:t>
            </a:r>
            <a:r>
              <a:rPr lang="en-US" dirty="0"/>
              <a:t>5-F</a:t>
            </a:r>
            <a:r>
              <a:rPr dirty="0"/>
              <a:t>U</a:t>
            </a:r>
            <a:r>
              <a:rPr lang="en-US" dirty="0"/>
              <a:t>,</a:t>
            </a:r>
            <a:r>
              <a:rPr dirty="0"/>
              <a:t> and topical Imiquimod)</a:t>
            </a:r>
          </a:p>
          <a:p>
            <a:endParaRPr dirty="0"/>
          </a:p>
          <a:p>
            <a:r>
              <a:rPr dirty="0"/>
              <a:t>Craniectomy involved removal of entire bone down to dura</a:t>
            </a:r>
            <a:endParaRPr lang="en-US" dirty="0"/>
          </a:p>
          <a:p>
            <a:endParaRPr lang="en-US" dirty="0"/>
          </a:p>
          <a:p>
            <a:r>
              <a:rPr lang="en-US" dirty="0"/>
              <a:t>5-FU indicates 5-fluorouracil.</a:t>
            </a:r>
            <a:endParaRPr dirty="0"/>
          </a:p>
        </p:txBody>
      </p:sp>
    </p:spTree>
    <p:extLst>
      <p:ext uri="{BB962C8B-B14F-4D97-AF65-F5344CB8AC3E}">
        <p14:creationId xmlns:p14="http://schemas.microsoft.com/office/powerpoint/2010/main" val="10134208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fld id="{F742832E-247B-475C-B8DE-FF1EA617C5C6}" type="slidenum">
              <a:rPr kumimoji="0" lang="en-US" sz="1800" b="0" i="0" u="none" strike="noStrike" kern="0" cap="none" spc="0" normalizeH="0" baseline="0" noProof="0" smtClean="0">
                <a:ln>
                  <a:noFill/>
                </a:ln>
                <a:solidFill>
                  <a:srgbClr val="000000"/>
                </a:solidFill>
                <a:effectLst/>
                <a:uLnTx/>
                <a:uFillTx/>
                <a:latin typeface="Calibri"/>
                <a:ea typeface="+mn-ea"/>
                <a:cs typeface="Calibri"/>
                <a:sym typeface="Calibri"/>
              </a:rPr>
              <a:pPr marL="0" marR="0" lvl="0" indent="0" algn="l" defTabSz="914400" rtl="0" eaLnBrk="1" fontAlgn="auto" latinLnBrk="0" hangingPunct="0">
                <a:lnSpc>
                  <a:spcPct val="100000"/>
                </a:lnSpc>
                <a:spcBef>
                  <a:spcPts val="0"/>
                </a:spcBef>
                <a:spcAft>
                  <a:spcPts val="0"/>
                </a:spcAft>
                <a:buClrTx/>
                <a:buSzTx/>
                <a:buFontTx/>
                <a:buNone/>
                <a:tabLst/>
                <a:defRPr/>
              </a:pPr>
              <a:t>119</a:t>
            </a:fld>
            <a:endParaRPr kumimoji="0" lang="en-US" sz="1800" b="0" i="0" u="none" strike="noStrike" kern="0" cap="none" spc="0" normalizeH="0" baseline="0" noProof="0" dirty="0">
              <a:ln>
                <a:noFill/>
              </a:ln>
              <a:solidFill>
                <a:srgbClr val="000000"/>
              </a:solidFill>
              <a:effectLst/>
              <a:uLnTx/>
              <a:uFillTx/>
              <a:latin typeface="Calibri"/>
              <a:ea typeface="+mn-ea"/>
              <a:cs typeface="Calibri"/>
              <a:sym typeface="Calibri"/>
            </a:endParaRPr>
          </a:p>
        </p:txBody>
      </p:sp>
    </p:spTree>
    <p:extLst>
      <p:ext uri="{BB962C8B-B14F-4D97-AF65-F5344CB8AC3E}">
        <p14:creationId xmlns:p14="http://schemas.microsoft.com/office/powerpoint/2010/main" val="20107345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122</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33454943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144</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4833768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hdr" sz="quarter"/>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1" name="Rectangle 3"/>
          <p:cNvSpPr>
            <a:spLocks noGrp="1" noChangeArrowheads="1"/>
          </p:cNvSpPr>
          <p:nvPr>
            <p:ph type="dt" sz="quarter" idx="1"/>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688132" name="Rectangle 6"/>
          <p:cNvSpPr>
            <a:spLocks noGrp="1" noChangeArrowheads="1"/>
          </p:cNvSpPr>
          <p:nvPr>
            <p:ph type="ftr" sz="quarter" idx="4"/>
          </p:nvPr>
        </p:nvSpPr>
        <p:spPr/>
        <p:txBody>
          <a:bodyPr lIns="91432" tIns="45716" rIns="91432" bIns="4571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imes New Roman" pitchFamily="18" charset="0"/>
              <a:ea typeface="ＭＳ Ｐゴシック" charset="0"/>
              <a:cs typeface="Tahoma" pitchFamily="34" charset="0"/>
            </a:endParaRPr>
          </a:p>
        </p:txBody>
      </p:sp>
      <p:sp>
        <p:nvSpPr>
          <p:cNvPr id="32666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2" tIns="45716" rIns="91432" bIns="45716"/>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FA0B488-0AA4-4407-B7B5-356548D9BC1C}" type="slidenum">
              <a:rPr kumimoji="0" lang="en-US" altLang="en-US" sz="18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145</a:t>
            </a:fld>
            <a:endParaRPr kumimoji="0" lang="en-US" altLang="en-US" sz="1800" b="0" i="0" u="none" strike="noStrike" kern="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26662" name="Rectangle 2"/>
          <p:cNvSpPr>
            <a:spLocks noGrp="1" noRot="1" noChangeAspect="1" noChangeArrowheads="1" noTextEdit="1"/>
          </p:cNvSpPr>
          <p:nvPr>
            <p:ph type="sldImg"/>
          </p:nvPr>
        </p:nvSpPr>
        <p:spPr>
          <a:xfrm>
            <a:off x="457200" y="720725"/>
            <a:ext cx="6400800" cy="3600450"/>
          </a:xfrm>
          <a:ln/>
        </p:spPr>
      </p:sp>
      <p:sp>
        <p:nvSpPr>
          <p:cNvPr id="326663" name="Rectangle 3"/>
          <p:cNvSpPr>
            <a:spLocks noGrp="1" noChangeArrowheads="1"/>
          </p:cNvSpPr>
          <p:nvPr>
            <p:ph type="body" idx="1"/>
          </p:nvPr>
        </p:nvSpPr>
        <p:spPr>
          <a:xfrm>
            <a:off x="974725" y="4560888"/>
            <a:ext cx="5365750" cy="2778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en-US" altLang="en-US" sz="1900">
              <a:latin typeface="Times New Roman" pitchFamily="18" charset="0"/>
            </a:endParaRPr>
          </a:p>
        </p:txBody>
      </p:sp>
    </p:spTree>
    <p:extLst>
      <p:ext uri="{BB962C8B-B14F-4D97-AF65-F5344CB8AC3E}">
        <p14:creationId xmlns:p14="http://schemas.microsoft.com/office/powerpoint/2010/main" val="23372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hdr"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8291" name="Rectangle 3"/>
          <p:cNvSpPr>
            <a:spLocks noGrp="1" noChangeArrowheads="1"/>
          </p:cNvSpPr>
          <p:nvPr>
            <p:ph type="dt" sz="quarter"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8292" name="Rectangle 6"/>
          <p:cNvSpPr>
            <a:spLocks noGrp="1" noChangeArrowheads="1"/>
          </p:cNvSpPr>
          <p:nvPr>
            <p:ph type="ftr" sz="quarter" idx="4"/>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3297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lgn="l">
              <a:spcBef>
                <a:spcPct val="30000"/>
              </a:spcBef>
              <a:defRPr sz="1200">
                <a:solidFill>
                  <a:schemeClr val="tx1"/>
                </a:solidFill>
                <a:latin typeface="Times New Roman" pitchFamily="18" charset="0"/>
                <a:ea typeface="MS PGothic" pitchFamily="34" charset="-128"/>
              </a:defRPr>
            </a:lvl1pPr>
            <a:lvl2pPr marL="742950" indent="-285750" algn="l">
              <a:spcBef>
                <a:spcPct val="30000"/>
              </a:spcBef>
              <a:defRPr sz="1200">
                <a:solidFill>
                  <a:schemeClr val="tx1"/>
                </a:solidFill>
                <a:latin typeface="Times New Roman" pitchFamily="18" charset="0"/>
                <a:ea typeface="MS PGothic" pitchFamily="34" charset="-128"/>
              </a:defRPr>
            </a:lvl2pPr>
            <a:lvl3pPr marL="1143000" indent="-228600" algn="l">
              <a:spcBef>
                <a:spcPct val="30000"/>
              </a:spcBef>
              <a:defRPr sz="1200">
                <a:solidFill>
                  <a:schemeClr val="tx1"/>
                </a:solidFill>
                <a:latin typeface="Times New Roman" pitchFamily="18" charset="0"/>
                <a:ea typeface="MS PGothic" pitchFamily="34" charset="-128"/>
              </a:defRPr>
            </a:lvl3pPr>
            <a:lvl4pPr marL="1600200" indent="-228600" algn="l">
              <a:spcBef>
                <a:spcPct val="30000"/>
              </a:spcBef>
              <a:defRPr sz="1200">
                <a:solidFill>
                  <a:schemeClr val="tx1"/>
                </a:solidFill>
                <a:latin typeface="Times New Roman" pitchFamily="18" charset="0"/>
                <a:ea typeface="MS PGothic" pitchFamily="34" charset="-128"/>
              </a:defRPr>
            </a:lvl4pPr>
            <a:lvl5pPr marL="2057400" indent="-228600" algn="l">
              <a:spcBef>
                <a:spcPct val="30000"/>
              </a:spcBef>
              <a:defRPr sz="1200">
                <a:solidFill>
                  <a:schemeClr val="tx1"/>
                </a:solidFill>
                <a:latin typeface="Times New Roman" pitchFamily="18" charset="0"/>
                <a:ea typeface="MS PGothic"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1925F15-6297-4CC4-A50B-D0C109B98B0E}" type="slidenum">
              <a:rPr kumimoji="0" lang="en-US" altLang="en-US" sz="13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Tahoma"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4</a:t>
            </a:fld>
            <a:endParaRPr kumimoji="0" lang="en-US" altLang="en-US" sz="1300" b="0" i="0" u="none" strike="noStrike" kern="0" cap="none" spc="0" normalizeH="0" baseline="0" noProof="0">
              <a:ln>
                <a:noFill/>
              </a:ln>
              <a:solidFill>
                <a:srgbClr val="000000"/>
              </a:solidFill>
              <a:effectLst/>
              <a:uLnTx/>
              <a:uFillTx/>
              <a:latin typeface="Times New Roman" pitchFamily="18" charset="0"/>
              <a:ea typeface="MS PGothic" pitchFamily="34" charset="-128"/>
              <a:cs typeface="Tahoma" pitchFamily="34" charset="0"/>
            </a:endParaRPr>
          </a:p>
        </p:txBody>
      </p:sp>
      <p:sp>
        <p:nvSpPr>
          <p:cNvPr id="329734" name="Rectangle 2"/>
          <p:cNvSpPr txBox="1">
            <a:spLocks noGrp="1" noChangeArrowheads="1"/>
          </p:cNvSpPr>
          <p:nvPr/>
        </p:nvSpPr>
        <p:spPr bwMode="auto">
          <a:xfrm>
            <a:off x="0" y="0"/>
            <a:ext cx="3170238" cy="296863"/>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lIns="96636" tIns="48318" rIns="96636" bIns="48318">
            <a:spAutoFit/>
          </a:bodyPr>
          <a:lstStyle>
            <a:lvl1pPr algn="l" defTabSz="965200">
              <a:spcBef>
                <a:spcPct val="30000"/>
              </a:spcBef>
              <a:defRPr sz="1200">
                <a:solidFill>
                  <a:schemeClr val="tx1"/>
                </a:solidFill>
                <a:latin typeface="Times New Roman" pitchFamily="18" charset="0"/>
                <a:ea typeface="MS PGothic" pitchFamily="34" charset="-128"/>
              </a:defRPr>
            </a:lvl1pPr>
            <a:lvl2pPr marL="742950" indent="-285750" algn="l" defTabSz="965200">
              <a:spcBef>
                <a:spcPct val="30000"/>
              </a:spcBef>
              <a:defRPr sz="1200">
                <a:solidFill>
                  <a:schemeClr val="tx1"/>
                </a:solidFill>
                <a:latin typeface="Times New Roman" pitchFamily="18" charset="0"/>
                <a:ea typeface="MS PGothic" pitchFamily="34" charset="-128"/>
              </a:defRPr>
            </a:lvl2pPr>
            <a:lvl3pPr marL="1143000" indent="-228600" algn="l" defTabSz="965200">
              <a:spcBef>
                <a:spcPct val="30000"/>
              </a:spcBef>
              <a:defRPr sz="1200">
                <a:solidFill>
                  <a:schemeClr val="tx1"/>
                </a:solidFill>
                <a:latin typeface="Times New Roman" pitchFamily="18" charset="0"/>
                <a:ea typeface="MS PGothic" pitchFamily="34" charset="-128"/>
              </a:defRPr>
            </a:lvl3pPr>
            <a:lvl4pPr marL="1600200" indent="-228600" algn="l" defTabSz="965200">
              <a:spcBef>
                <a:spcPct val="30000"/>
              </a:spcBef>
              <a:defRPr sz="1200">
                <a:solidFill>
                  <a:schemeClr val="tx1"/>
                </a:solidFill>
                <a:latin typeface="Times New Roman" pitchFamily="18" charset="0"/>
                <a:ea typeface="MS PGothic" pitchFamily="34" charset="-128"/>
              </a:defRPr>
            </a:lvl4pPr>
            <a:lvl5pPr marL="2057400" indent="-228600" algn="l" defTabSz="965200">
              <a:spcBef>
                <a:spcPct val="30000"/>
              </a:spcBef>
              <a:defRPr sz="1200">
                <a:solidFill>
                  <a:schemeClr val="tx1"/>
                </a:solidFill>
                <a:latin typeface="Times New Roman" pitchFamily="18" charset="0"/>
                <a:ea typeface="MS PGothic"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ctr" defTabSz="965200" rtl="0" eaLnBrk="1" fontAlgn="auto" latinLnBrk="0" hangingPunct="1">
              <a:lnSpc>
                <a:spcPct val="100000"/>
              </a:lnSpc>
              <a:spcBef>
                <a:spcPct val="0"/>
              </a:spcBef>
              <a:spcAft>
                <a:spcPts val="0"/>
              </a:spcAft>
              <a:buClrTx/>
              <a:buSzTx/>
              <a:buFont typeface="Monotype Sorts" pitchFamily="-84" charset="2"/>
              <a:buChar char="4"/>
              <a:tabLst/>
              <a:defRPr/>
            </a:pPr>
            <a:endParaRPr kumimoji="0" lang="en-US" altLang="en-US" sz="1300" b="0" i="0" u="none" strike="noStrike" kern="0" cap="none" spc="0" normalizeH="0" baseline="0" noProof="0">
              <a:ln>
                <a:noFill/>
              </a:ln>
              <a:solidFill>
                <a:srgbClr val="FFFFFF"/>
              </a:solidFill>
              <a:effectLst/>
              <a:uLnTx/>
              <a:uFillTx/>
              <a:latin typeface="Arial" pitchFamily="34" charset="0"/>
              <a:ea typeface="MS PGothic" pitchFamily="34" charset="-128"/>
              <a:cs typeface="Tahoma" pitchFamily="34" charset="0"/>
            </a:endParaRPr>
          </a:p>
        </p:txBody>
      </p:sp>
      <p:sp>
        <p:nvSpPr>
          <p:cNvPr id="329735" name="Rectangle 3"/>
          <p:cNvSpPr txBox="1">
            <a:spLocks noGrp="1" noChangeArrowheads="1"/>
          </p:cNvSpPr>
          <p:nvPr/>
        </p:nvSpPr>
        <p:spPr bwMode="auto">
          <a:xfrm>
            <a:off x="4144963" y="0"/>
            <a:ext cx="3170237" cy="296863"/>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lIns="96636" tIns="48318" rIns="96636" bIns="48318">
            <a:spAutoFit/>
          </a:bodyPr>
          <a:lstStyle>
            <a:lvl1pPr algn="l" defTabSz="965200">
              <a:spcBef>
                <a:spcPct val="30000"/>
              </a:spcBef>
              <a:defRPr sz="1200">
                <a:solidFill>
                  <a:schemeClr val="tx1"/>
                </a:solidFill>
                <a:latin typeface="Times New Roman" pitchFamily="18" charset="0"/>
                <a:ea typeface="MS PGothic" pitchFamily="34" charset="-128"/>
              </a:defRPr>
            </a:lvl1pPr>
            <a:lvl2pPr marL="742950" indent="-285750" algn="l" defTabSz="965200">
              <a:spcBef>
                <a:spcPct val="30000"/>
              </a:spcBef>
              <a:defRPr sz="1200">
                <a:solidFill>
                  <a:schemeClr val="tx1"/>
                </a:solidFill>
                <a:latin typeface="Times New Roman" pitchFamily="18" charset="0"/>
                <a:ea typeface="MS PGothic" pitchFamily="34" charset="-128"/>
              </a:defRPr>
            </a:lvl2pPr>
            <a:lvl3pPr marL="1143000" indent="-228600" algn="l" defTabSz="965200">
              <a:spcBef>
                <a:spcPct val="30000"/>
              </a:spcBef>
              <a:defRPr sz="1200">
                <a:solidFill>
                  <a:schemeClr val="tx1"/>
                </a:solidFill>
                <a:latin typeface="Times New Roman" pitchFamily="18" charset="0"/>
                <a:ea typeface="MS PGothic" pitchFamily="34" charset="-128"/>
              </a:defRPr>
            </a:lvl3pPr>
            <a:lvl4pPr marL="1600200" indent="-228600" algn="l" defTabSz="965200">
              <a:spcBef>
                <a:spcPct val="30000"/>
              </a:spcBef>
              <a:defRPr sz="1200">
                <a:solidFill>
                  <a:schemeClr val="tx1"/>
                </a:solidFill>
                <a:latin typeface="Times New Roman" pitchFamily="18" charset="0"/>
                <a:ea typeface="MS PGothic" pitchFamily="34" charset="-128"/>
              </a:defRPr>
            </a:lvl4pPr>
            <a:lvl5pPr marL="2057400" indent="-228600" algn="l" defTabSz="965200">
              <a:spcBef>
                <a:spcPct val="30000"/>
              </a:spcBef>
              <a:defRPr sz="1200">
                <a:solidFill>
                  <a:schemeClr val="tx1"/>
                </a:solidFill>
                <a:latin typeface="Times New Roman" pitchFamily="18" charset="0"/>
                <a:ea typeface="MS PGothic"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r" defTabSz="965200" rtl="0" eaLnBrk="1" fontAlgn="auto" latinLnBrk="0" hangingPunct="1">
              <a:lnSpc>
                <a:spcPct val="100000"/>
              </a:lnSpc>
              <a:spcBef>
                <a:spcPct val="0"/>
              </a:spcBef>
              <a:spcAft>
                <a:spcPts val="0"/>
              </a:spcAft>
              <a:buClrTx/>
              <a:buSzTx/>
              <a:buFont typeface="Monotype Sorts" pitchFamily="-84" charset="2"/>
              <a:buChar char="4"/>
              <a:tabLst/>
              <a:defRPr/>
            </a:pPr>
            <a:endParaRPr kumimoji="0" lang="en-US" altLang="en-US" sz="1300" b="0" i="0" u="none" strike="noStrike" kern="0" cap="none" spc="0" normalizeH="0" baseline="0" noProof="0">
              <a:ln>
                <a:noFill/>
              </a:ln>
              <a:solidFill>
                <a:srgbClr val="FFFFFF"/>
              </a:solidFill>
              <a:effectLst/>
              <a:uLnTx/>
              <a:uFillTx/>
              <a:latin typeface="Arial" pitchFamily="34" charset="0"/>
              <a:ea typeface="MS PGothic" pitchFamily="34" charset="-128"/>
              <a:cs typeface="Tahoma" pitchFamily="34" charset="0"/>
            </a:endParaRPr>
          </a:p>
        </p:txBody>
      </p:sp>
      <p:sp>
        <p:nvSpPr>
          <p:cNvPr id="329736" name="Rectangle 6"/>
          <p:cNvSpPr txBox="1">
            <a:spLocks noGrp="1" noChangeArrowheads="1"/>
          </p:cNvSpPr>
          <p:nvPr/>
        </p:nvSpPr>
        <p:spPr bwMode="auto">
          <a:xfrm>
            <a:off x="0" y="9290050"/>
            <a:ext cx="3170238" cy="298450"/>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lIns="96636" tIns="48318" rIns="96636" bIns="48318" anchor="b">
            <a:spAutoFit/>
          </a:bodyPr>
          <a:lstStyle>
            <a:lvl1pPr algn="l" defTabSz="965200">
              <a:spcBef>
                <a:spcPct val="30000"/>
              </a:spcBef>
              <a:defRPr sz="1200">
                <a:solidFill>
                  <a:schemeClr val="tx1"/>
                </a:solidFill>
                <a:latin typeface="Times New Roman" pitchFamily="18" charset="0"/>
                <a:ea typeface="MS PGothic" pitchFamily="34" charset="-128"/>
              </a:defRPr>
            </a:lvl1pPr>
            <a:lvl2pPr marL="742950" indent="-285750" algn="l" defTabSz="965200">
              <a:spcBef>
                <a:spcPct val="30000"/>
              </a:spcBef>
              <a:defRPr sz="1200">
                <a:solidFill>
                  <a:schemeClr val="tx1"/>
                </a:solidFill>
                <a:latin typeface="Times New Roman" pitchFamily="18" charset="0"/>
                <a:ea typeface="MS PGothic" pitchFamily="34" charset="-128"/>
              </a:defRPr>
            </a:lvl2pPr>
            <a:lvl3pPr marL="1143000" indent="-228600" algn="l" defTabSz="965200">
              <a:spcBef>
                <a:spcPct val="30000"/>
              </a:spcBef>
              <a:defRPr sz="1200">
                <a:solidFill>
                  <a:schemeClr val="tx1"/>
                </a:solidFill>
                <a:latin typeface="Times New Roman" pitchFamily="18" charset="0"/>
                <a:ea typeface="MS PGothic" pitchFamily="34" charset="-128"/>
              </a:defRPr>
            </a:lvl3pPr>
            <a:lvl4pPr marL="1600200" indent="-228600" algn="l" defTabSz="965200">
              <a:spcBef>
                <a:spcPct val="30000"/>
              </a:spcBef>
              <a:defRPr sz="1200">
                <a:solidFill>
                  <a:schemeClr val="tx1"/>
                </a:solidFill>
                <a:latin typeface="Times New Roman" pitchFamily="18" charset="0"/>
                <a:ea typeface="MS PGothic" pitchFamily="34" charset="-128"/>
              </a:defRPr>
            </a:lvl4pPr>
            <a:lvl5pPr marL="2057400" indent="-228600" algn="l" defTabSz="965200">
              <a:spcBef>
                <a:spcPct val="30000"/>
              </a:spcBef>
              <a:defRPr sz="1200">
                <a:solidFill>
                  <a:schemeClr val="tx1"/>
                </a:solidFill>
                <a:latin typeface="Times New Roman" pitchFamily="18" charset="0"/>
                <a:ea typeface="MS PGothic"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ctr" defTabSz="965200" rtl="0" eaLnBrk="1" fontAlgn="auto" latinLnBrk="0" hangingPunct="1">
              <a:lnSpc>
                <a:spcPct val="100000"/>
              </a:lnSpc>
              <a:spcBef>
                <a:spcPct val="0"/>
              </a:spcBef>
              <a:spcAft>
                <a:spcPts val="0"/>
              </a:spcAft>
              <a:buClrTx/>
              <a:buSzTx/>
              <a:buFont typeface="Monotype Sorts" pitchFamily="-84" charset="2"/>
              <a:buChar char="4"/>
              <a:tabLst/>
              <a:defRPr/>
            </a:pPr>
            <a:endParaRPr kumimoji="0" lang="en-US" altLang="en-US" sz="1300" b="0" i="0" u="none" strike="noStrike" kern="0" cap="none" spc="0" normalizeH="0" baseline="0" noProof="0">
              <a:ln>
                <a:noFill/>
              </a:ln>
              <a:solidFill>
                <a:srgbClr val="FFFFFF"/>
              </a:solidFill>
              <a:effectLst/>
              <a:uLnTx/>
              <a:uFillTx/>
              <a:latin typeface="Arial" pitchFamily="34" charset="0"/>
              <a:ea typeface="MS PGothic" pitchFamily="34" charset="-128"/>
              <a:cs typeface="Tahoma" pitchFamily="34" charset="0"/>
            </a:endParaRPr>
          </a:p>
        </p:txBody>
      </p:sp>
      <p:sp>
        <p:nvSpPr>
          <p:cNvPr id="329737" name="Rectangle 7"/>
          <p:cNvSpPr txBox="1">
            <a:spLocks noGrp="1" noChangeArrowheads="1"/>
          </p:cNvSpPr>
          <p:nvPr/>
        </p:nvSpPr>
        <p:spPr bwMode="auto">
          <a:xfrm>
            <a:off x="4144963" y="9290050"/>
            <a:ext cx="3170237" cy="298450"/>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lIns="96636" tIns="48318" rIns="96636" bIns="48318" anchor="b">
            <a:spAutoFit/>
          </a:bodyPr>
          <a:lstStyle>
            <a:lvl1pPr algn="l">
              <a:spcBef>
                <a:spcPct val="30000"/>
              </a:spcBef>
              <a:defRPr sz="1200">
                <a:solidFill>
                  <a:schemeClr val="tx1"/>
                </a:solidFill>
                <a:latin typeface="Times New Roman" pitchFamily="18" charset="0"/>
                <a:ea typeface="MS PGothic" pitchFamily="34" charset="-128"/>
              </a:defRPr>
            </a:lvl1pPr>
            <a:lvl2pPr marL="742950" indent="-285750" algn="l">
              <a:spcBef>
                <a:spcPct val="30000"/>
              </a:spcBef>
              <a:defRPr sz="1200">
                <a:solidFill>
                  <a:schemeClr val="tx1"/>
                </a:solidFill>
                <a:latin typeface="Times New Roman" pitchFamily="18" charset="0"/>
                <a:ea typeface="MS PGothic" pitchFamily="34" charset="-128"/>
              </a:defRPr>
            </a:lvl2pPr>
            <a:lvl3pPr marL="1143000" indent="-228600" algn="l">
              <a:spcBef>
                <a:spcPct val="30000"/>
              </a:spcBef>
              <a:defRPr sz="1200">
                <a:solidFill>
                  <a:schemeClr val="tx1"/>
                </a:solidFill>
                <a:latin typeface="Times New Roman" pitchFamily="18" charset="0"/>
                <a:ea typeface="MS PGothic" pitchFamily="34" charset="-128"/>
              </a:defRPr>
            </a:lvl3pPr>
            <a:lvl4pPr marL="1600200" indent="-228600" algn="l">
              <a:spcBef>
                <a:spcPct val="30000"/>
              </a:spcBef>
              <a:defRPr sz="1200">
                <a:solidFill>
                  <a:schemeClr val="tx1"/>
                </a:solidFill>
                <a:latin typeface="Times New Roman" pitchFamily="18" charset="0"/>
                <a:ea typeface="MS PGothic" pitchFamily="34" charset="-128"/>
              </a:defRPr>
            </a:lvl4pPr>
            <a:lvl5pPr marL="2057400" indent="-228600" algn="l">
              <a:spcBef>
                <a:spcPct val="30000"/>
              </a:spcBef>
              <a:defRPr sz="1200">
                <a:solidFill>
                  <a:schemeClr val="tx1"/>
                </a:solidFill>
                <a:latin typeface="Times New Roman" pitchFamily="18" charset="0"/>
                <a:ea typeface="MS PGothic"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ct val="0"/>
              </a:spcBef>
              <a:spcAft>
                <a:spcPts val="0"/>
              </a:spcAft>
              <a:buClrTx/>
              <a:buSzTx/>
              <a:buFont typeface="Monotype Sorts" pitchFamily="-84" charset="2"/>
              <a:buChar char="4"/>
              <a:tabLst/>
              <a:defRPr/>
            </a:pPr>
            <a:fld id="{EBD0DE38-D619-4651-961D-AF4F5AC82D27}" type="slidenum">
              <a:rPr kumimoji="0" lang="en-US" altLang="en-US" sz="1300" b="0" i="0" u="none" strike="noStrike" kern="0" cap="none" spc="0" normalizeH="0" baseline="0" noProof="0">
                <a:ln>
                  <a:noFill/>
                </a:ln>
                <a:solidFill>
                  <a:srgbClr val="FFFFFF"/>
                </a:solidFill>
                <a:effectLst/>
                <a:uLnTx/>
                <a:uFillTx/>
                <a:latin typeface="Arial" pitchFamily="34" charset="0"/>
                <a:ea typeface="MS PGothic" pitchFamily="34" charset="-128"/>
                <a:cs typeface="Tahoma" pitchFamily="34" charset="0"/>
              </a:rPr>
              <a:pPr marL="0" marR="0" lvl="0" indent="0" algn="r" defTabSz="914400" rtl="0" eaLnBrk="1" fontAlgn="auto" latinLnBrk="0" hangingPunct="1">
                <a:lnSpc>
                  <a:spcPct val="100000"/>
                </a:lnSpc>
                <a:spcBef>
                  <a:spcPct val="0"/>
                </a:spcBef>
                <a:spcAft>
                  <a:spcPts val="0"/>
                </a:spcAft>
                <a:buClrTx/>
                <a:buSzTx/>
                <a:buFont typeface="Monotype Sorts" pitchFamily="-84" charset="2"/>
                <a:buChar char="4"/>
                <a:tabLst/>
                <a:defRPr/>
              </a:pPr>
              <a:t>4</a:t>
            </a:fld>
            <a:endParaRPr kumimoji="0" lang="en-US" altLang="en-US" sz="1300" b="0" i="0" u="none" strike="noStrike" kern="0" cap="none" spc="0" normalizeH="0" baseline="0" noProof="0">
              <a:ln>
                <a:noFill/>
              </a:ln>
              <a:solidFill>
                <a:srgbClr val="FFFFFF"/>
              </a:solidFill>
              <a:effectLst/>
              <a:uLnTx/>
              <a:uFillTx/>
              <a:latin typeface="Arial" pitchFamily="34" charset="0"/>
              <a:ea typeface="MS PGothic" pitchFamily="34" charset="-128"/>
              <a:cs typeface="Tahoma" pitchFamily="34" charset="0"/>
            </a:endParaRPr>
          </a:p>
        </p:txBody>
      </p:sp>
      <p:sp>
        <p:nvSpPr>
          <p:cNvPr id="329738" name="Rectangle 2"/>
          <p:cNvSpPr>
            <a:spLocks noGrp="1" noRot="1" noChangeAspect="1" noChangeArrowheads="1" noTextEdit="1"/>
          </p:cNvSpPr>
          <p:nvPr>
            <p:ph type="sldImg"/>
          </p:nvPr>
        </p:nvSpPr>
        <p:spPr>
          <a:xfrm>
            <a:off x="469900" y="727075"/>
            <a:ext cx="6375400" cy="3586163"/>
          </a:xfrm>
          <a:ln/>
        </p:spPr>
      </p:sp>
      <p:sp>
        <p:nvSpPr>
          <p:cNvPr id="329739" name="Rectangle 3"/>
          <p:cNvSpPr>
            <a:spLocks noGrp="1" noChangeArrowheads="1"/>
          </p:cNvSpPr>
          <p:nvPr>
            <p:ph type="body" idx="1"/>
          </p:nvPr>
        </p:nvSpPr>
        <p:spPr>
          <a:xfrm>
            <a:off x="973138" y="4560888"/>
            <a:ext cx="5368925"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6636" tIns="48318" rIns="96636" bIns="48318"/>
          <a:lstStyle/>
          <a:p>
            <a:endParaRPr lang="en-US" altLang="en-US">
              <a:latin typeface="Times New Roman" pitchFamily="18" charset="0"/>
            </a:endParaRPr>
          </a:p>
        </p:txBody>
      </p:sp>
    </p:spTree>
    <p:extLst>
      <p:ext uri="{BB962C8B-B14F-4D97-AF65-F5344CB8AC3E}">
        <p14:creationId xmlns:p14="http://schemas.microsoft.com/office/powerpoint/2010/main" val="34061073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154</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154</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10550058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155</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155</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23638114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156</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156</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7132511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157</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157</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2286961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9315" name="Rectangle 3"/>
          <p:cNvSpPr>
            <a:spLocks noGrp="1" noChangeArrowheads="1"/>
          </p:cNvSpPr>
          <p:nvPr>
            <p:ph type="dt" sz="quarter"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269316" name="Rectangle 6"/>
          <p:cNvSpPr>
            <a:spLocks noGrp="1" noChangeArrowheads="1"/>
          </p:cNvSpPr>
          <p:nvPr>
            <p:ph type="ftr" sz="quarter" idx="4"/>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eaLnBrk="0" hangingPunct="0">
              <a:defRPr>
                <a:solidFill>
                  <a:schemeClr val="tx1"/>
                </a:solidFill>
                <a:latin typeface="Verdana" pitchFamily="34" charset="0"/>
                <a:cs typeface="Tahoma" pitchFamily="34" charset="0"/>
              </a:defRPr>
            </a:lvl1pPr>
            <a:lvl2pPr marL="742950" indent="-285750" eaLnBrk="0" hangingPunct="0">
              <a:defRPr>
                <a:solidFill>
                  <a:schemeClr val="tx1"/>
                </a:solidFill>
                <a:latin typeface="Verdana" pitchFamily="34" charset="0"/>
                <a:cs typeface="Tahoma" pitchFamily="34" charset="0"/>
              </a:defRPr>
            </a:lvl2pPr>
            <a:lvl3pPr marL="1143000" indent="-228600" eaLnBrk="0" hangingPunct="0">
              <a:defRPr>
                <a:solidFill>
                  <a:schemeClr val="tx1"/>
                </a:solidFill>
                <a:latin typeface="Verdana" pitchFamily="34" charset="0"/>
                <a:cs typeface="Tahoma" pitchFamily="34" charset="0"/>
              </a:defRPr>
            </a:lvl3pPr>
            <a:lvl4pPr marL="1600200" indent="-228600" eaLnBrk="0" hangingPunct="0">
              <a:defRPr>
                <a:solidFill>
                  <a:schemeClr val="tx1"/>
                </a:solidFill>
                <a:latin typeface="Verdana" pitchFamily="34" charset="0"/>
                <a:cs typeface="Tahoma" pitchFamily="34" charset="0"/>
              </a:defRPr>
            </a:lvl4pPr>
            <a:lvl5pPr marL="2057400" indent="-228600" eaLnBrk="0" hangingPunct="0">
              <a:defRPr>
                <a:solidFill>
                  <a:schemeClr val="tx1"/>
                </a:solidFill>
                <a:latin typeface="Verdana" pitchFamily="34" charset="0"/>
                <a:cs typeface="Tahoma" pitchFamily="34" charset="0"/>
              </a:defRPr>
            </a:lvl5pPr>
            <a:lvl6pPr marL="2514600" indent="-228600" eaLnBrk="0" fontAlgn="base" hangingPunct="0">
              <a:spcBef>
                <a:spcPct val="0"/>
              </a:spcBef>
              <a:spcAft>
                <a:spcPct val="0"/>
              </a:spcAft>
              <a:defRPr>
                <a:solidFill>
                  <a:schemeClr val="tx1"/>
                </a:solidFill>
                <a:latin typeface="Verdana" pitchFamily="34" charset="0"/>
                <a:cs typeface="Tahoma" pitchFamily="34" charset="0"/>
              </a:defRPr>
            </a:lvl6pPr>
            <a:lvl7pPr marL="2971800" indent="-228600" eaLnBrk="0" fontAlgn="base" hangingPunct="0">
              <a:spcBef>
                <a:spcPct val="0"/>
              </a:spcBef>
              <a:spcAft>
                <a:spcPct val="0"/>
              </a:spcAft>
              <a:defRPr>
                <a:solidFill>
                  <a:schemeClr val="tx1"/>
                </a:solidFill>
                <a:latin typeface="Verdana" pitchFamily="34" charset="0"/>
                <a:cs typeface="Tahoma" pitchFamily="34" charset="0"/>
              </a:defRPr>
            </a:lvl7pPr>
            <a:lvl8pPr marL="3429000" indent="-228600" eaLnBrk="0" fontAlgn="base" hangingPunct="0">
              <a:spcBef>
                <a:spcPct val="0"/>
              </a:spcBef>
              <a:spcAft>
                <a:spcPct val="0"/>
              </a:spcAft>
              <a:defRPr>
                <a:solidFill>
                  <a:schemeClr val="tx1"/>
                </a:solidFill>
                <a:latin typeface="Verdana" pitchFamily="34" charset="0"/>
                <a:cs typeface="Tahoma" pitchFamily="34" charset="0"/>
              </a:defRPr>
            </a:lvl8pPr>
            <a:lvl9pPr marL="3886200" indent="-228600"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itchFamily="18" charset="0"/>
              <a:ea typeface="ＭＳ Ｐゴシック" charset="0"/>
              <a:cs typeface="Tahoma" pitchFamily="34" charset="0"/>
            </a:endParaRPr>
          </a:p>
        </p:txBody>
      </p:sp>
      <p:sp>
        <p:nvSpPr>
          <p:cNvPr id="32870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2" tIns="45716" rIns="91432" bIns="45716"/>
          <a:lstStyle>
            <a:lvl1pPr algn="l">
              <a:spcBef>
                <a:spcPct val="30000"/>
              </a:spcBef>
              <a:defRPr sz="1200">
                <a:solidFill>
                  <a:schemeClr val="tx1"/>
                </a:solidFill>
                <a:latin typeface="Times New Roman" pitchFamily="18" charset="0"/>
                <a:ea typeface="MS PGothic" pitchFamily="34" charset="-128"/>
              </a:defRPr>
            </a:lvl1pPr>
            <a:lvl2pPr marL="742950" indent="-285750" algn="l">
              <a:spcBef>
                <a:spcPct val="30000"/>
              </a:spcBef>
              <a:defRPr sz="1200">
                <a:solidFill>
                  <a:schemeClr val="tx1"/>
                </a:solidFill>
                <a:latin typeface="Times New Roman" pitchFamily="18" charset="0"/>
                <a:ea typeface="MS PGothic" pitchFamily="34" charset="-128"/>
              </a:defRPr>
            </a:lvl2pPr>
            <a:lvl3pPr marL="1143000" indent="-228600" algn="l">
              <a:spcBef>
                <a:spcPct val="30000"/>
              </a:spcBef>
              <a:defRPr sz="1200">
                <a:solidFill>
                  <a:schemeClr val="tx1"/>
                </a:solidFill>
                <a:latin typeface="Times New Roman" pitchFamily="18" charset="0"/>
                <a:ea typeface="MS PGothic" pitchFamily="34" charset="-128"/>
              </a:defRPr>
            </a:lvl3pPr>
            <a:lvl4pPr marL="1600200" indent="-228600" algn="l">
              <a:spcBef>
                <a:spcPct val="30000"/>
              </a:spcBef>
              <a:defRPr sz="1200">
                <a:solidFill>
                  <a:schemeClr val="tx1"/>
                </a:solidFill>
                <a:latin typeface="Times New Roman" pitchFamily="18" charset="0"/>
                <a:ea typeface="MS PGothic" pitchFamily="34" charset="-128"/>
              </a:defRPr>
            </a:lvl4pPr>
            <a:lvl5pPr marL="2057400" indent="-228600" algn="l">
              <a:spcBef>
                <a:spcPct val="30000"/>
              </a:spcBef>
              <a:defRPr sz="1200">
                <a:solidFill>
                  <a:schemeClr val="tx1"/>
                </a:solidFill>
                <a:latin typeface="Times New Roman" pitchFamily="18" charset="0"/>
                <a:ea typeface="MS PGothic"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ECE3590-FC5A-4EF7-B7F4-B8E0EF7414C9}" type="slidenum">
              <a:rPr kumimoji="0" lang="en-US" altLang="en-US" sz="1300" b="0" i="0" u="none" strike="noStrike" kern="0" cap="none" spc="0" normalizeH="0" baseline="0" noProof="0" smtClean="0">
                <a:ln>
                  <a:noFill/>
                </a:ln>
                <a:solidFill>
                  <a:srgbClr val="000000"/>
                </a:solidFill>
                <a:effectLst/>
                <a:uLnTx/>
                <a:uFillTx/>
                <a:latin typeface="Times New Roman" pitchFamily="18" charset="0"/>
                <a:ea typeface="MS PGothic" pitchFamily="34" charset="-128"/>
                <a:cs typeface="Tahoma"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US" altLang="en-US" sz="1300" b="0" i="0" u="none" strike="noStrike" kern="0" cap="none" spc="0" normalizeH="0" baseline="0" noProof="0">
              <a:ln>
                <a:noFill/>
              </a:ln>
              <a:solidFill>
                <a:srgbClr val="000000"/>
              </a:solidFill>
              <a:effectLst/>
              <a:uLnTx/>
              <a:uFillTx/>
              <a:latin typeface="Times New Roman" pitchFamily="18" charset="0"/>
              <a:ea typeface="MS PGothic" pitchFamily="34" charset="-128"/>
              <a:cs typeface="Tahoma" pitchFamily="34" charset="0"/>
            </a:endParaRPr>
          </a:p>
        </p:txBody>
      </p:sp>
      <p:sp>
        <p:nvSpPr>
          <p:cNvPr id="328710" name="Rectangle 2"/>
          <p:cNvSpPr>
            <a:spLocks noGrp="1" noRot="1" noChangeAspect="1" noChangeArrowheads="1" noTextEdit="1"/>
          </p:cNvSpPr>
          <p:nvPr>
            <p:ph type="sldImg"/>
          </p:nvPr>
        </p:nvSpPr>
        <p:spPr>
          <a:xfrm>
            <a:off x="469900" y="727075"/>
            <a:ext cx="6375400" cy="3586163"/>
          </a:xfrm>
          <a:ln/>
        </p:spPr>
      </p:sp>
      <p:sp>
        <p:nvSpPr>
          <p:cNvPr id="328711" name="Rectangle 3"/>
          <p:cNvSpPr>
            <a:spLocks noGrp="1" noChangeArrowheads="1"/>
          </p:cNvSpPr>
          <p:nvPr>
            <p:ph type="body" idx="1"/>
          </p:nvPr>
        </p:nvSpPr>
        <p:spPr>
          <a:xfrm>
            <a:off x="973138" y="4560888"/>
            <a:ext cx="5368925" cy="27781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07" tIns="45704" rIns="91407" bIns="45704"/>
          <a:lstStyle/>
          <a:p>
            <a:endParaRPr lang="en-US" altLang="en-US">
              <a:latin typeface="Times New Roman" pitchFamily="18" charset="0"/>
            </a:endParaRPr>
          </a:p>
        </p:txBody>
      </p:sp>
    </p:spTree>
    <p:extLst>
      <p:ext uri="{BB962C8B-B14F-4D97-AF65-F5344CB8AC3E}">
        <p14:creationId xmlns:p14="http://schemas.microsoft.com/office/powerpoint/2010/main" val="1579906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25</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25</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3184311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4142963" y="9119173"/>
            <a:ext cx="3170582" cy="480389"/>
          </a:xfrm>
          <a:prstGeom prst="rect">
            <a:avLst/>
          </a:prstGeom>
          <a:noFill/>
          <a:ln>
            <a:miter lim="800000"/>
            <a:headEnd/>
            <a:tailEnd/>
          </a:ln>
        </p:spPr>
        <p:txBody>
          <a:bodyPr lIns="95744" tIns="47873" rIns="95744" bIns="47873" anchor="b"/>
          <a:lstStyle/>
          <a:p>
            <a:pPr marL="0" marR="0" lvl="0" indent="0" algn="r" defTabSz="958418" rtl="0" eaLnBrk="1" fontAlgn="base" latinLnBrk="0" hangingPunct="1">
              <a:lnSpc>
                <a:spcPct val="100000"/>
              </a:lnSpc>
              <a:spcBef>
                <a:spcPct val="0"/>
              </a:spcBef>
              <a:spcAft>
                <a:spcPct val="0"/>
              </a:spcAft>
              <a:buClrTx/>
              <a:buSzTx/>
              <a:buFontTx/>
              <a:buNone/>
              <a:tabLst/>
              <a:defRPr/>
            </a:pPr>
            <a:fld id="{CD13E3AC-2B07-4EF9-BCCA-0C2AC70F427A}" type="slidenum">
              <a:rPr kumimoji="0" lang="en-US"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58418" rtl="0" eaLnBrk="1" fontAlgn="base" latinLnBrk="0" hangingPunct="1">
                <a:lnSpc>
                  <a:spcPct val="100000"/>
                </a:lnSpc>
                <a:spcBef>
                  <a:spcPct val="0"/>
                </a:spcBef>
                <a:spcAft>
                  <a:spcPct val="0"/>
                </a:spcAft>
                <a:buClrTx/>
                <a:buSzTx/>
                <a:buFontTx/>
                <a:buNone/>
                <a:tabLst/>
                <a:defRPr/>
              </a:pPr>
              <a:t>26</a:t>
            </a:fld>
            <a:endParaRPr kumimoji="0" lang="en-US"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78851" name="Rectangle 7"/>
          <p:cNvSpPr txBox="1">
            <a:spLocks noGrp="1" noChangeArrowheads="1"/>
          </p:cNvSpPr>
          <p:nvPr/>
        </p:nvSpPr>
        <p:spPr bwMode="auto">
          <a:xfrm>
            <a:off x="4142963" y="9119173"/>
            <a:ext cx="3170582" cy="480389"/>
          </a:xfrm>
          <a:prstGeom prst="rect">
            <a:avLst/>
          </a:prstGeom>
          <a:noFill/>
          <a:ln w="9525">
            <a:noFill/>
            <a:miter lim="800000"/>
            <a:headEnd/>
            <a:tailEnd/>
          </a:ln>
        </p:spPr>
        <p:txBody>
          <a:bodyPr lIns="93600" tIns="46800" rIns="93600" bIns="46800" anchor="b"/>
          <a:lstStyle/>
          <a:p>
            <a:pPr marL="0" marR="0" lvl="0" indent="0" algn="r" defTabSz="937010" rtl="0" eaLnBrk="1" fontAlgn="base" latinLnBrk="0" hangingPunct="1">
              <a:lnSpc>
                <a:spcPct val="100000"/>
              </a:lnSpc>
              <a:spcBef>
                <a:spcPct val="0"/>
              </a:spcBef>
              <a:spcAft>
                <a:spcPct val="0"/>
              </a:spcAft>
              <a:buClrTx/>
              <a:buSzTx/>
              <a:buFontTx/>
              <a:buNone/>
              <a:tabLst/>
              <a:defRPr/>
            </a:pPr>
            <a:fld id="{AA863CFC-D2C2-46B0-901A-CD8DE2291BDE}" type="slidenum">
              <a:rPr kumimoji="0" lang="en-US" sz="13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charset="0"/>
                <a:ea typeface="+mn-ea"/>
                <a:cs typeface="Arial" charset="0"/>
              </a:rPr>
              <a:pPr marL="0" marR="0" lvl="0" indent="0" algn="r" defTabSz="937010" rtl="0" eaLnBrk="1" fontAlgn="base" latinLnBrk="0" hangingPunct="1">
                <a:lnSpc>
                  <a:spcPct val="100000"/>
                </a:lnSpc>
                <a:spcBef>
                  <a:spcPct val="0"/>
                </a:spcBef>
                <a:spcAft>
                  <a:spcPct val="0"/>
                </a:spcAft>
                <a:buClrTx/>
                <a:buSzTx/>
                <a:buFontTx/>
                <a:buNone/>
                <a:tabLst/>
                <a:defRPr/>
              </a:pPr>
              <a:t>26</a:t>
            </a:fld>
            <a:endParaRPr kumimoji="0" lang="en-US" sz="13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charset="0"/>
              <a:ea typeface="+mn-ea"/>
              <a:cs typeface="Arial" charset="0"/>
            </a:endParaRPr>
          </a:p>
        </p:txBody>
      </p:sp>
      <p:sp>
        <p:nvSpPr>
          <p:cNvPr id="1189892" name="Rectangle 2"/>
          <p:cNvSpPr>
            <a:spLocks noGrp="1" noRot="1" noChangeAspect="1" noChangeArrowheads="1" noTextEdit="1"/>
          </p:cNvSpPr>
          <p:nvPr>
            <p:ph type="sldImg"/>
          </p:nvPr>
        </p:nvSpPr>
        <p:spPr>
          <a:xfrm>
            <a:off x="458788" y="720725"/>
            <a:ext cx="6400800" cy="3600450"/>
          </a:xfrm>
          <a:ln/>
        </p:spPr>
      </p:sp>
      <p:sp>
        <p:nvSpPr>
          <p:cNvPr id="1189893" name="Rectangle 3"/>
          <p:cNvSpPr>
            <a:spLocks noGrp="1" noChangeArrowheads="1"/>
          </p:cNvSpPr>
          <p:nvPr>
            <p:ph type="body" idx="1"/>
          </p:nvPr>
        </p:nvSpPr>
        <p:spPr>
          <a:xfrm>
            <a:off x="732183" y="4561226"/>
            <a:ext cx="5852492" cy="4320212"/>
          </a:xfrm>
          <a:noFill/>
          <a:ln/>
        </p:spPr>
        <p:txBody>
          <a:bodyPr/>
          <a:lstStyle/>
          <a:p>
            <a:pPr eaLnBrk="1" hangingPunct="1"/>
            <a:endParaRPr lang="en-US">
              <a:latin typeface="Arial" charset="0"/>
            </a:endParaRPr>
          </a:p>
        </p:txBody>
      </p:sp>
    </p:spTree>
    <p:extLst>
      <p:ext uri="{BB962C8B-B14F-4D97-AF65-F5344CB8AC3E}">
        <p14:creationId xmlns:p14="http://schemas.microsoft.com/office/powerpoint/2010/main" val="1007513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1921, </a:t>
            </a:r>
            <a:r>
              <a:rPr lang="en-US" sz="1200" kern="1200" dirty="0" err="1">
                <a:solidFill>
                  <a:schemeClr val="tx1"/>
                </a:solidFill>
                <a:effectLst/>
                <a:latin typeface="+mn-lt"/>
                <a:ea typeface="+mn-ea"/>
                <a:cs typeface="+mn-cs"/>
              </a:rPr>
              <a:t>Broders</a:t>
            </a:r>
            <a:r>
              <a:rPr lang="en-US" sz="1200" kern="1200" dirty="0">
                <a:solidFill>
                  <a:schemeClr val="tx1"/>
                </a:solidFill>
                <a:effectLst/>
                <a:latin typeface="+mn-lt"/>
                <a:ea typeface="+mn-ea"/>
                <a:cs typeface="+mn-cs"/>
              </a:rPr>
              <a:t> devised a histologic grading system for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from grades 1 through 4 based on the ratio of histologically differentiated versus undifferentiated cells. Grade 1 represents a lesion where 75% of cells are well-differentiated, grade 2 has 50% of cells well-differentiated, grade 3 has 25% to 50% of cells well-differentiated, and grade 4 has &lt;25% well-differentiated cells. In practice, many pathologists use the phrase well-differentiated to mean that nearly all the cells are well-differentiated, moderate differentiation to indicate there are areas without clear keratinization, horn pearls, and other classic features of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poor differentiation to indicate that it is difficult to determine a keratinocyte lineage. Once a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has recurred, it has a much worse prognosis, with risk of spread to regional lymph nodes and distant metastases cited as 45% for ear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and 32% for lip SCC. Recurrent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are twice as likely to recur again after excisional surgery when compared with primary tumors. After treatment with Mohs micrographic surgery, recurrent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can still recur &lt;=10% of the time.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of the ear has been reported to have a local recurrence risk of 5% after Mohs micrographic surgery, 19% after non-Mohs modalities, and a metastatic risk of 9% after &gt;5 years of follow-up. SCC of the lip has a reported recurrence risk of 2% after Mohs micrographic surgery, 11% after non-Mohs modalities, and a metastatic risk of 14% after &gt;5 years of follow-up. </a:t>
            </a:r>
            <a:br>
              <a:rPr lang="en-US" sz="1200" kern="1200" dirty="0">
                <a:solidFill>
                  <a:schemeClr val="tx1"/>
                </a:solidFill>
                <a:effectLst/>
                <a:latin typeface="+mn-lt"/>
                <a:ea typeface="+mn-ea"/>
                <a:cs typeface="+mn-cs"/>
              </a:rPr>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2190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October 2016, the AJCC introduced the 8th edition of its cancer staging systems. AJCC-8 includes a revision of the </a:t>
            </a:r>
            <a:r>
              <a:rPr lang="en-US" sz="1200" kern="1200" dirty="0" err="1">
                <a:solidFill>
                  <a:schemeClr val="tx1"/>
                </a:solidFill>
                <a:effectLst/>
                <a:latin typeface="+mn-lt"/>
                <a:ea typeface="+mn-ea"/>
                <a:cs typeface="+mn-cs"/>
              </a:rPr>
              <a:t>cSCC</a:t>
            </a:r>
            <a:r>
              <a:rPr lang="en-US" sz="1200" kern="1200" dirty="0">
                <a:solidFill>
                  <a:schemeClr val="tx1"/>
                </a:solidFill>
                <a:effectLst/>
                <a:latin typeface="+mn-lt"/>
                <a:ea typeface="+mn-ea"/>
                <a:cs typeface="+mn-cs"/>
              </a:rPr>
              <a:t> staging system, which was developed within the head and neck committee and therefore only applies to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located on head and neck skin and vermillion lip. It is not specified how </a:t>
            </a:r>
            <a:r>
              <a:rPr lang="en-US" sz="1200" kern="1200" dirty="0" err="1">
                <a:solidFill>
                  <a:schemeClr val="tx1"/>
                </a:solidFill>
                <a:effectLst/>
                <a:latin typeface="+mn-lt"/>
                <a:ea typeface="+mn-ea"/>
                <a:cs typeface="+mn-cs"/>
              </a:rPr>
              <a:t>cSCCs</a:t>
            </a:r>
            <a:r>
              <a:rPr lang="en-US" sz="1200" kern="1200" dirty="0">
                <a:solidFill>
                  <a:schemeClr val="tx1"/>
                </a:solidFill>
                <a:effectLst/>
                <a:latin typeface="+mn-lt"/>
                <a:ea typeface="+mn-ea"/>
                <a:cs typeface="+mn-cs"/>
              </a:rPr>
              <a:t> located elsewhere on the body are to be staged. The AJCC-8 staging system classifies cases by local tumor burden (T), nodal status (N), and metastatic disease (M). The T category is based on tumor risk factors that have been shown in multivariate analysis to be independent risk factors for local recurrence, metastasis, or disease-specific death.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37364-AD25-9E47-9EA4-D3DB61641D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2445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2E7EC-D882-4C6A-92A2-3BFED88A0B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4BD5F3-E937-48C9-A34F-761B0689FA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993184-C185-4E81-BD5A-1754B07E3A72}"/>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6552B0BE-EB4A-4577-BDCA-A828193E97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FB0503-2351-4454-BBE9-C498E859EB4A}"/>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970199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30F9-23C9-43A6-9C4A-984E82B08F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B5F98B-5006-46DD-9D16-0446DF74BC6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DC1A4-DEBE-45F9-873E-D62343E2365A}"/>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DDB7F54A-8306-4CCC-8399-42DD6C91D2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484F6A-C2D2-419D-9701-4AAC0BA388FB}"/>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246097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0DBBBF-7358-4D8E-833D-78203E683F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A65191-B386-4805-A43A-95A8C04F9C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D3435D-7ACF-4A75-9F82-9D80B0D4A4C3}"/>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DC2860AA-76B6-46FF-ACC0-4A37D1F5FF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FE118A-73FC-495E-93C4-0E866063EA41}"/>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636813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sp>
        <p:nvSpPr>
          <p:cNvPr id="12" name="Shape 12"/>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849603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A5B6982-AC3E-404B-82F7-FC83B9DDE029}"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444113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5B6982-AC3E-404B-82F7-FC83B9DDE029}"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33056245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5B6982-AC3E-404B-82F7-FC83B9DDE029}"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3169002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A5B6982-AC3E-404B-82F7-FC83B9DDE029}"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980970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5B6982-AC3E-404B-82F7-FC83B9DDE029}" type="datetimeFigureOut">
              <a:rPr lang="en-US" smtClean="0"/>
              <a:t>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2031675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A5B6982-AC3E-404B-82F7-FC83B9DDE029}" type="datetimeFigureOut">
              <a:rPr lang="en-US" smtClean="0"/>
              <a:t>3/1/2019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1738621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5B6982-AC3E-404B-82F7-FC83B9DDE029}" type="datetimeFigureOut">
              <a:rPr lang="en-US" smtClean="0"/>
              <a:t>3/1/2019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2255010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74A56-121D-422E-8787-ABB3443DC8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BDD70E-07F7-4ADF-85C3-AB8EFC1B7A5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A98445-16DE-40BA-BCB2-4492AA922F5A}"/>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0C634448-7CE5-4C85-84E8-DD6A4CFCAB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E134DA-6512-47BE-848B-0F1EA499E567}"/>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1274765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A5B6982-AC3E-404B-82F7-FC83B9DDE029}"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7159753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A5B6982-AC3E-404B-82F7-FC83B9DDE029}"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24750160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5B6982-AC3E-404B-82F7-FC83B9DDE029}"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16487275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5B6982-AC3E-404B-82F7-FC83B9DDE029}"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BD2CDF-2DCC-4160-B32B-01FB4CBF11E5}" type="slidenum">
              <a:rPr lang="en-US" smtClean="0"/>
              <a:t>‹#›</a:t>
            </a:fld>
            <a:endParaRPr lang="en-US"/>
          </a:p>
        </p:txBody>
      </p:sp>
    </p:spTree>
    <p:extLst>
      <p:ext uri="{BB962C8B-B14F-4D97-AF65-F5344CB8AC3E}">
        <p14:creationId xmlns:p14="http://schemas.microsoft.com/office/powerpoint/2010/main" val="4192906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Footer Placeholder 4"/>
          <p:cNvSpPr>
            <a:spLocks noGrp="1"/>
          </p:cNvSpPr>
          <p:nvPr>
            <p:ph type="ftr" sz="quarter" idx="11"/>
          </p:nvPr>
        </p:nvSpPr>
        <p:spPr>
          <a:xfrm>
            <a:off x="4984296" y="6490607"/>
            <a:ext cx="2223407" cy="230870"/>
          </a:xfrm>
        </p:spPr>
        <p:txBody>
          <a:bodyPr/>
          <a:lstStyle/>
          <a:p>
            <a:r>
              <a:rPr lang="en-US"/>
              <a:t>CONFIDENTIAL - CASTLE BIOSCIENCES, INC</a:t>
            </a:r>
            <a:endParaRPr lang="en-US" dirty="0"/>
          </a:p>
        </p:txBody>
      </p:sp>
      <p:sp>
        <p:nvSpPr>
          <p:cNvPr id="7" name="Slide Number Placeholder 5"/>
          <p:cNvSpPr>
            <a:spLocks noGrp="1"/>
          </p:cNvSpPr>
          <p:nvPr>
            <p:ph type="sldNum" sz="quarter" idx="4"/>
          </p:nvPr>
        </p:nvSpPr>
        <p:spPr>
          <a:xfrm>
            <a:off x="202095" y="6490607"/>
            <a:ext cx="638826" cy="230870"/>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37887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3200" y="234716"/>
            <a:ext cx="11785600" cy="609600"/>
          </a:xfrm>
        </p:spPr>
        <p:txBody>
          <a:bodyPr/>
          <a:lstStyle/>
          <a:p>
            <a:r>
              <a:rPr lang="en-US" dirty="0"/>
              <a:t>Click to edit Master title style</a:t>
            </a:r>
          </a:p>
        </p:txBody>
      </p:sp>
      <p:sp>
        <p:nvSpPr>
          <p:cNvPr id="3" name="Content Placeholder 2"/>
          <p:cNvSpPr>
            <a:spLocks noGrp="1"/>
          </p:cNvSpPr>
          <p:nvPr>
            <p:ph idx="1"/>
          </p:nvPr>
        </p:nvSpPr>
        <p:spPr>
          <a:xfrm>
            <a:off x="609599" y="990600"/>
            <a:ext cx="10972801" cy="5105400"/>
          </a:xfrm>
        </p:spPr>
        <p:txBody>
          <a:bodyPr/>
          <a:lstStyle>
            <a:lvl1pPr>
              <a:defRPr baseline="0">
                <a:solidFill>
                  <a:schemeClr val="accent5">
                    <a:lumMod val="50000"/>
                  </a:schemeClr>
                </a:solidFill>
              </a:defRPr>
            </a:lvl1pPr>
            <a:lvl2pPr>
              <a:defRPr baseline="0">
                <a:solidFill>
                  <a:schemeClr val="accent5">
                    <a:lumMod val="75000"/>
                  </a:schemeClr>
                </a:solidFill>
              </a:defRPr>
            </a:lvl2pPr>
            <a:lvl3pPr>
              <a:defRPr>
                <a:solidFill>
                  <a:schemeClr val="bg2">
                    <a:lumMod val="25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lvl1pPr>
          </a:lstStyle>
          <a:p>
            <a:r>
              <a:rPr lang="en-US"/>
              <a:t>CONFIDENTIAL - CASTLE BIOSCIENCES, INC</a:t>
            </a:r>
            <a:endParaRPr lang="en-US" dirty="0"/>
          </a:p>
        </p:txBody>
      </p:sp>
      <p:sp>
        <p:nvSpPr>
          <p:cNvPr id="6" name="Slide Number Placeholder 5"/>
          <p:cNvSpPr>
            <a:spLocks noGrp="1"/>
          </p:cNvSpPr>
          <p:nvPr>
            <p:ph type="sldNum" sz="quarter" idx="4"/>
          </p:nvPr>
        </p:nvSpPr>
        <p:spPr>
          <a:xfrm>
            <a:off x="202095" y="6565677"/>
            <a:ext cx="826605" cy="231250"/>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7689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dirty="0"/>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a:xfrm>
            <a:off x="3995237" y="6498771"/>
            <a:ext cx="2225949" cy="231250"/>
          </a:xfrm>
        </p:spPr>
        <p:txBody>
          <a:bodyPr/>
          <a:lstStyle/>
          <a:p>
            <a:r>
              <a:rPr lang="en-US"/>
              <a:t>CONFIDENTIAL - CASTLE BIOSCIENCES, INC</a:t>
            </a:r>
            <a:endParaRPr lang="en-US" dirty="0"/>
          </a:p>
        </p:txBody>
      </p:sp>
      <p:sp>
        <p:nvSpPr>
          <p:cNvPr id="9" name="Slide Number Placeholder 5"/>
          <p:cNvSpPr>
            <a:spLocks noGrp="1"/>
          </p:cNvSpPr>
          <p:nvPr>
            <p:ph type="sldNum" sz="quarter" idx="4"/>
          </p:nvPr>
        </p:nvSpPr>
        <p:spPr>
          <a:xfrm>
            <a:off x="202095" y="6498771"/>
            <a:ext cx="793948" cy="222706"/>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248530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CONFIDENTIAL - CASTLE BIOSCIENCES, INC</a:t>
            </a:r>
            <a:endParaRPr lang="en-US" dirty="0"/>
          </a:p>
        </p:txBody>
      </p:sp>
      <p:sp>
        <p:nvSpPr>
          <p:cNvPr id="10" name="Slide Number Placeholder 5"/>
          <p:cNvSpPr>
            <a:spLocks noGrp="1"/>
          </p:cNvSpPr>
          <p:nvPr>
            <p:ph type="sldNum" sz="quarter" idx="4"/>
          </p:nvPr>
        </p:nvSpPr>
        <p:spPr>
          <a:xfrm>
            <a:off x="202095" y="6565677"/>
            <a:ext cx="736798" cy="231250"/>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434101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CONFIDENTIAL - CASTLE BIOSCIENCES, INC</a:t>
            </a:r>
            <a:endParaRPr lang="en-US" dirty="0"/>
          </a:p>
        </p:txBody>
      </p:sp>
      <p:sp>
        <p:nvSpPr>
          <p:cNvPr id="9" name="Slide Number Placeholder 8"/>
          <p:cNvSpPr>
            <a:spLocks noGrp="1"/>
          </p:cNvSpPr>
          <p:nvPr>
            <p:ph type="sldNum" sz="quarter" idx="12"/>
          </p:nvPr>
        </p:nvSpPr>
        <p:spPr/>
        <p:txBody>
          <a:bodyPr/>
          <a:lstStyle/>
          <a:p>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
        <p:nvSpPr>
          <p:cNvPr id="11" name="Rectangle 10"/>
          <p:cNvSpPr/>
          <p:nvPr userDrawn="1"/>
        </p:nvSpPr>
        <p:spPr>
          <a:xfrm>
            <a:off x="0" y="0"/>
            <a:ext cx="12192000" cy="152400"/>
          </a:xfrm>
          <a:prstGeom prst="rect">
            <a:avLst/>
          </a:prstGeom>
          <a:gradFill>
            <a:gsLst>
              <a:gs pos="100000">
                <a:srgbClr val="62C5E2"/>
              </a:gs>
              <a:gs pos="0">
                <a:srgbClr val="0659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8273869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CONFIDENTIAL - CASTLE BIOSCIENCES, INC</a:t>
            </a:r>
            <a:endParaRPr lang="en-US" dirty="0"/>
          </a:p>
        </p:txBody>
      </p:sp>
      <p:sp>
        <p:nvSpPr>
          <p:cNvPr id="6" name="Slide Number Placeholder 5"/>
          <p:cNvSpPr>
            <a:spLocks noGrp="1"/>
          </p:cNvSpPr>
          <p:nvPr>
            <p:ph type="sldNum" sz="quarter" idx="4"/>
          </p:nvPr>
        </p:nvSpPr>
        <p:spPr>
          <a:xfrm>
            <a:off x="226588" y="6565677"/>
            <a:ext cx="679648" cy="231250"/>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83663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07BBC-224D-413B-B415-3E6E74A92E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DB886BD-2568-4614-9397-3810AA4AC0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BAAFD14-ABE7-49B9-A019-B517AA892BFB}"/>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4891AAB2-DBD4-4BF3-AB23-79F3FB87C5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CD7CEF-F9E6-47DC-8BD9-DF354A7636CF}"/>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1146997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CONFIDENTIAL - CASTLE BIOSCIENCES, INC</a:t>
            </a:r>
            <a:endParaRPr lang="en-US" dirty="0"/>
          </a:p>
        </p:txBody>
      </p:sp>
      <p:sp>
        <p:nvSpPr>
          <p:cNvPr id="5" name="Slide Number Placeholder 5"/>
          <p:cNvSpPr>
            <a:spLocks noGrp="1"/>
          </p:cNvSpPr>
          <p:nvPr>
            <p:ph type="sldNum" sz="quarter" idx="4"/>
          </p:nvPr>
        </p:nvSpPr>
        <p:spPr>
          <a:xfrm>
            <a:off x="202095" y="6565677"/>
            <a:ext cx="998055" cy="231250"/>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926608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CONFIDENTIAL - CASTLE BIOSCIENCES, INC</a:t>
            </a:r>
            <a:endParaRPr lang="en-US" dirty="0"/>
          </a:p>
        </p:txBody>
      </p:sp>
      <p:sp>
        <p:nvSpPr>
          <p:cNvPr id="8" name="Slide Number Placeholder 5"/>
          <p:cNvSpPr>
            <a:spLocks noGrp="1"/>
          </p:cNvSpPr>
          <p:nvPr>
            <p:ph type="sldNum" sz="quarter" idx="4"/>
          </p:nvPr>
        </p:nvSpPr>
        <p:spPr>
          <a:xfrm>
            <a:off x="202095"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997066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CONFIDENTIAL - CASTLE BIOSCIENCES, INC</a:t>
            </a:r>
            <a:endParaRPr lang="en-US" dirty="0"/>
          </a:p>
        </p:txBody>
      </p:sp>
      <p:sp>
        <p:nvSpPr>
          <p:cNvPr id="7" name="Slide Number Placeholder 6"/>
          <p:cNvSpPr>
            <a:spLocks noGrp="1"/>
          </p:cNvSpPr>
          <p:nvPr>
            <p:ph type="sldNum" sz="quarter" idx="12"/>
          </p:nvPr>
        </p:nvSpPr>
        <p:spPr/>
        <p:txBody>
          <a:bodyPr/>
          <a:lstStyle/>
          <a:p>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13891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CONFIDENTIAL - CASTLE BIOSCIENCES, INC</a:t>
            </a:r>
            <a:endParaRPr lang="en-US" dirty="0"/>
          </a:p>
        </p:txBody>
      </p:sp>
      <p:sp>
        <p:nvSpPr>
          <p:cNvPr id="6" name="Slide Number Placeholder 5"/>
          <p:cNvSpPr>
            <a:spLocks noGrp="1"/>
          </p:cNvSpPr>
          <p:nvPr>
            <p:ph type="sldNum" sz="quarter" idx="12"/>
          </p:nvPr>
        </p:nvSpPr>
        <p:spPr/>
        <p:txBody>
          <a:bodyPr/>
          <a:lstStyle/>
          <a:p>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60668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CONFIDENTIAL - CASTLE BIOSCIENCES, INC</a:t>
            </a:r>
            <a:endParaRPr lang="en-US" dirty="0"/>
          </a:p>
        </p:txBody>
      </p:sp>
      <p:sp>
        <p:nvSpPr>
          <p:cNvPr id="6" name="Slide Number Placeholder 5"/>
          <p:cNvSpPr>
            <a:spLocks noGrp="1"/>
          </p:cNvSpPr>
          <p:nvPr>
            <p:ph type="sldNum" sz="quarter" idx="12"/>
          </p:nvPr>
        </p:nvSpPr>
        <p:spPr/>
        <p:txBody>
          <a:bodyPr/>
          <a:lstStyle/>
          <a:p>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40633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1143000"/>
          </a:xfrm>
        </p:spPr>
        <p:txBody>
          <a:bodyPr/>
          <a:lstStyle>
            <a:lvl1pPr algn="l">
              <a:defRPr sz="3200" b="1">
                <a:solidFill>
                  <a:schemeClr val="tx2"/>
                </a:solidFill>
                <a:latin typeface="Times New Roman" pitchFamily="18" charset="0"/>
                <a:cs typeface="Times New Roman" pitchFamily="18"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2800">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3"/>
          </p:nvPr>
        </p:nvSpPr>
        <p:spPr>
          <a:xfrm>
            <a:off x="3657606" y="6281909"/>
            <a:ext cx="7287815" cy="324340"/>
          </a:xfrm>
        </p:spPr>
        <p:txBody>
          <a:bodyPr>
            <a:noAutofit/>
          </a:bodyPr>
          <a:lstStyle>
            <a:lvl1pPr algn="r">
              <a:buFontTx/>
              <a:buNone/>
              <a:defRPr sz="1600">
                <a:solidFill>
                  <a:schemeClr val="tx1">
                    <a:lumMod val="50000"/>
                    <a:lumOff val="50000"/>
                  </a:schemeClr>
                </a:solidFill>
              </a:defRPr>
            </a:lvl1pPr>
          </a:lstStyle>
          <a:p>
            <a:pPr lvl="0"/>
            <a:endParaRPr lang="en-US" dirty="0"/>
          </a:p>
        </p:txBody>
      </p:sp>
      <p:sp>
        <p:nvSpPr>
          <p:cNvPr id="6" name="Footer Placeholder 4"/>
          <p:cNvSpPr>
            <a:spLocks noGrp="1"/>
          </p:cNvSpPr>
          <p:nvPr>
            <p:ph type="ftr" sz="quarter" idx="15"/>
          </p:nvPr>
        </p:nvSpPr>
        <p:spPr>
          <a:xfrm>
            <a:off x="4165705" y="6356825"/>
            <a:ext cx="3860601" cy="365001"/>
          </a:xfrm>
          <a:prstGeom prst="rect">
            <a:avLst/>
          </a:prstGeom>
        </p:spPr>
        <p:txBody>
          <a:bodyPr lIns="64281" tIns="32140" rIns="64281" bIns="32140" rtlCol="0"/>
          <a:lstStyle>
            <a:lvl1pPr algn="l" defTabSz="914259" fontAlgn="auto" hangingPunct="1">
              <a:spcBef>
                <a:spcPts val="0"/>
              </a:spcBef>
              <a:spcAft>
                <a:spcPts val="0"/>
              </a:spcAft>
              <a:defRPr>
                <a:solidFill>
                  <a:prstClr val="black">
                    <a:tint val="75000"/>
                  </a:prstClr>
                </a:solidFill>
                <a:ea typeface="Helvetica Light" charset="0"/>
              </a:defRPr>
            </a:lvl1pPr>
          </a:lstStyle>
          <a:p>
            <a:pPr>
              <a:defRPr/>
            </a:pPr>
            <a:r>
              <a:rPr lang="en-US" sz="1800"/>
              <a:t>CONFIDENTIAL - CASTLE BIOSCIENCES, INC</a:t>
            </a:r>
            <a:endParaRPr lang="en-US" sz="1800" dirty="0"/>
          </a:p>
        </p:txBody>
      </p:sp>
      <p:sp>
        <p:nvSpPr>
          <p:cNvPr id="9" name="Slide Number Placeholder 5"/>
          <p:cNvSpPr>
            <a:spLocks noGrp="1"/>
          </p:cNvSpPr>
          <p:nvPr>
            <p:ph type="sldNum" sz="quarter" idx="4"/>
          </p:nvPr>
        </p:nvSpPr>
        <p:spPr>
          <a:xfrm>
            <a:off x="202095"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207899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200" b="1">
                <a:solidFill>
                  <a:schemeClr val="tx2"/>
                </a:solidFill>
                <a:latin typeface="Times New Roman" pitchFamily="18" charset="0"/>
                <a:cs typeface="Times New Roman" pitchFamily="18" charset="0"/>
              </a:defRPr>
            </a:lvl1pPr>
          </a:lstStyle>
          <a:p>
            <a:r>
              <a:rPr lang="en-US" dirty="0"/>
              <a:t>Click to edit Master title style</a:t>
            </a:r>
          </a:p>
        </p:txBody>
      </p:sp>
      <p:sp>
        <p:nvSpPr>
          <p:cNvPr id="5" name="Footer Placeholder 4"/>
          <p:cNvSpPr>
            <a:spLocks noGrp="1"/>
          </p:cNvSpPr>
          <p:nvPr>
            <p:ph type="ftr" sz="quarter" idx="15"/>
          </p:nvPr>
        </p:nvSpPr>
        <p:spPr>
          <a:xfrm>
            <a:off x="4165600" y="6356351"/>
            <a:ext cx="3860800" cy="365125"/>
          </a:xfrm>
          <a:prstGeom prst="rect">
            <a:avLst/>
          </a:prstGeom>
        </p:spPr>
        <p:txBody>
          <a:bodyPr/>
          <a:lstStyle>
            <a:lvl1pPr>
              <a:defRPr/>
            </a:lvl1pPr>
          </a:lstStyle>
          <a:p>
            <a:pPr>
              <a:defRPr/>
            </a:pPr>
            <a:r>
              <a:rPr lang="en-US"/>
              <a:t>CONFIDENTIAL - CASTLE BIOSCIENCES, INC</a:t>
            </a:r>
            <a:endParaRPr lang="en-US" dirty="0"/>
          </a:p>
        </p:txBody>
      </p:sp>
      <p:sp>
        <p:nvSpPr>
          <p:cNvPr id="8" name="Slide Number Placeholder 5"/>
          <p:cNvSpPr>
            <a:spLocks noGrp="1"/>
          </p:cNvSpPr>
          <p:nvPr>
            <p:ph type="sldNum" sz="quarter" idx="4"/>
          </p:nvPr>
        </p:nvSpPr>
        <p:spPr>
          <a:xfrm>
            <a:off x="202095"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24563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0" hasCustomPrompt="1"/>
          </p:nvPr>
        </p:nvSpPr>
        <p:spPr>
          <a:xfrm>
            <a:off x="812800" y="6324600"/>
            <a:ext cx="10668000" cy="152400"/>
          </a:xfrm>
        </p:spPr>
        <p:txBody>
          <a:bodyPr/>
          <a:lstStyle>
            <a:lvl1pPr>
              <a:lnSpc>
                <a:spcPct val="80000"/>
              </a:lnSpc>
              <a:spcBef>
                <a:spcPts val="0"/>
              </a:spcBef>
              <a:buNone/>
              <a:defRPr sz="900" b="0" baseline="0"/>
            </a:lvl1pPr>
          </a:lstStyle>
          <a:p>
            <a:pPr lvl="0"/>
            <a:r>
              <a:rPr lang="en-US" dirty="0"/>
              <a:t>Insert Source Here</a:t>
            </a:r>
          </a:p>
        </p:txBody>
      </p:sp>
      <p:sp>
        <p:nvSpPr>
          <p:cNvPr id="5" name="Slide Number Placeholder 5"/>
          <p:cNvSpPr>
            <a:spLocks noGrp="1"/>
          </p:cNvSpPr>
          <p:nvPr>
            <p:ph type="sldNum" sz="quarter" idx="4"/>
          </p:nvPr>
        </p:nvSpPr>
        <p:spPr>
          <a:xfrm>
            <a:off x="202095"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32610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About Us">
    <p:spTree>
      <p:nvGrpSpPr>
        <p:cNvPr id="1" name=""/>
        <p:cNvGrpSpPr/>
        <p:nvPr/>
      </p:nvGrpSpPr>
      <p:grpSpPr>
        <a:xfrm>
          <a:off x="0" y="0"/>
          <a:ext cx="0" cy="0"/>
          <a:chOff x="0" y="0"/>
          <a:chExt cx="0" cy="0"/>
        </a:xfrm>
      </p:grpSpPr>
      <p:sp>
        <p:nvSpPr>
          <p:cNvPr id="5" name="Rectangle 4"/>
          <p:cNvSpPr/>
          <p:nvPr userDrawn="1"/>
        </p:nvSpPr>
        <p:spPr>
          <a:xfrm>
            <a:off x="0" y="6761163"/>
            <a:ext cx="12192000" cy="173832"/>
          </a:xfrm>
          <a:prstGeom prst="rect">
            <a:avLst/>
          </a:prstGeom>
          <a:solidFill>
            <a:srgbClr val="068EAA"/>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p>
            <a:pPr algn="ctr" defTabSz="609509">
              <a:defRPr/>
            </a:pPr>
            <a:endParaRPr lang="en-US" sz="900" dirty="0">
              <a:solidFill>
                <a:prstClr val="white"/>
              </a:solidFill>
            </a:endParaRPr>
          </a:p>
        </p:txBody>
      </p:sp>
      <p:sp>
        <p:nvSpPr>
          <p:cNvPr id="6" name="Oval 5"/>
          <p:cNvSpPr>
            <a:spLocks noChangeAspect="1"/>
          </p:cNvSpPr>
          <p:nvPr userDrawn="1"/>
        </p:nvSpPr>
        <p:spPr>
          <a:xfrm>
            <a:off x="11380893" y="387350"/>
            <a:ext cx="345237" cy="345282"/>
          </a:xfrm>
          <a:prstGeom prst="ellipse">
            <a:avLst/>
          </a:prstGeom>
          <a:solidFill>
            <a:srgbClr val="068EAA"/>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anchor="ctr"/>
          <a:lstStyle/>
          <a:p>
            <a:pPr algn="ctr" defTabSz="609509">
              <a:defRPr/>
            </a:pPr>
            <a:endParaRPr lang="en-US" sz="900">
              <a:solidFill>
                <a:prstClr val="white"/>
              </a:solidFill>
            </a:endParaRPr>
          </a:p>
        </p:txBody>
      </p:sp>
      <p:sp>
        <p:nvSpPr>
          <p:cNvPr id="23" name="Picture Placeholder 22"/>
          <p:cNvSpPr>
            <a:spLocks noGrp="1"/>
          </p:cNvSpPr>
          <p:nvPr>
            <p:ph type="pic" sz="quarter" idx="15"/>
          </p:nvPr>
        </p:nvSpPr>
        <p:spPr>
          <a:xfrm>
            <a:off x="0" y="1295400"/>
            <a:ext cx="6096000" cy="4461934"/>
          </a:xfrm>
        </p:spPr>
        <p:txBody>
          <a:bodyPr rtlCol="0">
            <a:normAutofit/>
          </a:bodyPr>
          <a:lstStyle>
            <a:lvl1pPr>
              <a:defRPr sz="1600"/>
            </a:lvl1pPr>
          </a:lstStyle>
          <a:p>
            <a:pPr lvl="0"/>
            <a:endParaRPr lang="en-US" noProof="0"/>
          </a:p>
        </p:txBody>
      </p:sp>
      <p:sp>
        <p:nvSpPr>
          <p:cNvPr id="21" name="Text Placeholder 10"/>
          <p:cNvSpPr>
            <a:spLocks noGrp="1"/>
          </p:cNvSpPr>
          <p:nvPr>
            <p:ph type="body" sz="quarter" idx="13"/>
          </p:nvPr>
        </p:nvSpPr>
        <p:spPr>
          <a:xfrm>
            <a:off x="1056217" y="188154"/>
            <a:ext cx="9713433" cy="731076"/>
          </a:xfrm>
        </p:spPr>
        <p:txBody>
          <a:bodyPr>
            <a:noAutofit/>
          </a:bodyPr>
          <a:lstStyle>
            <a:lvl1pPr>
              <a:defRPr sz="3199" b="1">
                <a:solidFill>
                  <a:srgbClr val="068EAA"/>
                </a:solidFill>
                <a:latin typeface="Arial" panose="020B0604020202020204" pitchFamily="34" charset="0"/>
                <a:cs typeface="Arial" panose="020B0604020202020204" pitchFamily="34" charset="0"/>
              </a:defRPr>
            </a:lvl1pPr>
            <a:lvl2pPr>
              <a:defRPr sz="3749">
                <a:solidFill>
                  <a:schemeClr val="accent2"/>
                </a:solidFill>
                <a:latin typeface="Lato Black"/>
                <a:cs typeface="Lato Black"/>
              </a:defRPr>
            </a:lvl2pPr>
            <a:lvl3pPr>
              <a:defRPr sz="3749">
                <a:solidFill>
                  <a:schemeClr val="accent2"/>
                </a:solidFill>
                <a:latin typeface="Lato Black"/>
                <a:cs typeface="Lato Black"/>
              </a:defRPr>
            </a:lvl3pPr>
            <a:lvl4pPr>
              <a:defRPr sz="3749">
                <a:solidFill>
                  <a:schemeClr val="accent2"/>
                </a:solidFill>
                <a:latin typeface="Lato Black"/>
                <a:cs typeface="Lato Black"/>
              </a:defRPr>
            </a:lvl4pPr>
            <a:lvl5pPr>
              <a:defRPr sz="3749">
                <a:solidFill>
                  <a:schemeClr val="accent2"/>
                </a:solidFill>
                <a:latin typeface="Lato Black"/>
                <a:cs typeface="Lato Black"/>
              </a:defRPr>
            </a:lvl5pPr>
          </a:lstStyle>
          <a:p>
            <a:pPr lvl="0"/>
            <a:r>
              <a:rPr lang="en-US" dirty="0"/>
              <a:t>Click to edit Master text styles</a:t>
            </a:r>
          </a:p>
        </p:txBody>
      </p:sp>
      <p:sp>
        <p:nvSpPr>
          <p:cNvPr id="22" name="Text Placeholder 18"/>
          <p:cNvSpPr>
            <a:spLocks noGrp="1"/>
          </p:cNvSpPr>
          <p:nvPr>
            <p:ph type="body" sz="quarter" idx="14"/>
          </p:nvPr>
        </p:nvSpPr>
        <p:spPr>
          <a:xfrm>
            <a:off x="1056217" y="685800"/>
            <a:ext cx="9713384" cy="389467"/>
          </a:xfrm>
        </p:spPr>
        <p:txBody>
          <a:bodyPr>
            <a:noAutofit/>
          </a:bodyPr>
          <a:lstStyle>
            <a:lvl1pPr>
              <a:defRPr sz="1450">
                <a:solidFill>
                  <a:schemeClr val="accent6"/>
                </a:solidFill>
                <a:latin typeface="Calibri" panose="020F0502020204030204" pitchFamily="34" charset="0"/>
                <a:cs typeface="Calibri" panose="020F0502020204030204" pitchFamily="34" charset="0"/>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r>
              <a:rPr lang="en-US" dirty="0"/>
              <a:t>Click to edit Master text styles</a:t>
            </a:r>
          </a:p>
        </p:txBody>
      </p:sp>
      <p:sp>
        <p:nvSpPr>
          <p:cNvPr id="13" name="Slide Number Placeholder 5"/>
          <p:cNvSpPr>
            <a:spLocks noGrp="1"/>
          </p:cNvSpPr>
          <p:nvPr>
            <p:ph type="sldNum" sz="quarter" idx="16"/>
          </p:nvPr>
        </p:nvSpPr>
        <p:spPr>
          <a:xfrm>
            <a:off x="11283275" y="356394"/>
            <a:ext cx="532537" cy="365125"/>
          </a:xfrm>
        </p:spPr>
        <p:txBody>
          <a:bodyPr/>
          <a:lstStyle>
            <a:lvl1pPr algn="ctr">
              <a:defRPr sz="1300" b="1">
                <a:solidFill>
                  <a:schemeClr val="bg1"/>
                </a:solidFill>
                <a:latin typeface="+mj-lt"/>
              </a:defRPr>
            </a:lvl1pPr>
          </a:lstStyle>
          <a:p>
            <a:pPr>
              <a:defRPr/>
            </a:pPr>
            <a:fld id="{5BC23D0D-D06F-44E2-97F6-80E5D971DA2F}" type="slidenum">
              <a:rPr lang="en-US" altLang="en-US" smtClean="0">
                <a:solidFill>
                  <a:prstClr val="white"/>
                </a:solidFill>
              </a:rPr>
              <a:pPr>
                <a:defRPr/>
              </a:pPr>
              <a:t>‹#›</a:t>
            </a:fld>
            <a:endParaRPr lang="en-US" altLang="en-US" dirty="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552" y="381000"/>
            <a:ext cx="689522" cy="216277"/>
          </a:xfrm>
          <a:prstGeom prst="rect">
            <a:avLst/>
          </a:prstGeom>
        </p:spPr>
      </p:pic>
    </p:spTree>
    <p:extLst>
      <p:ext uri="{BB962C8B-B14F-4D97-AF65-F5344CB8AC3E}">
        <p14:creationId xmlns:p14="http://schemas.microsoft.com/office/powerpoint/2010/main" val="3409638133"/>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5574" y="327024"/>
            <a:ext cx="11245516" cy="777874"/>
          </a:xfrm>
        </p:spPr>
        <p:txBody>
          <a:bodyPr/>
          <a:lstStyle/>
          <a:p>
            <a:r>
              <a:rPr lang="en-US"/>
              <a:t>Click to edit Master title style</a:t>
            </a:r>
            <a:endParaRPr lang="en-US" dirty="0"/>
          </a:p>
        </p:txBody>
      </p:sp>
      <p:sp>
        <p:nvSpPr>
          <p:cNvPr id="3" name="Content Placeholder 2"/>
          <p:cNvSpPr>
            <a:spLocks noGrp="1"/>
          </p:cNvSpPr>
          <p:nvPr>
            <p:ph idx="1"/>
          </p:nvPr>
        </p:nvSpPr>
        <p:spPr>
          <a:xfrm>
            <a:off x="535574" y="1289050"/>
            <a:ext cx="11106091" cy="4883150"/>
          </a:xfrm>
        </p:spPr>
        <p:txBody>
          <a:bodyPr/>
          <a:lstStyle>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p:cNvSpPr>
            <a:spLocks noGrp="1"/>
          </p:cNvSpPr>
          <p:nvPr>
            <p:ph type="sldNum" sz="quarter" idx="4"/>
          </p:nvPr>
        </p:nvSpPr>
        <p:spPr>
          <a:xfrm>
            <a:off x="202095"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solidFill>
                  <a:prstClr val="black">
                    <a:tint val="75000"/>
                  </a:prstClr>
                </a:solidFill>
              </a:rPr>
              <a:t>Page </a:t>
            </a:r>
            <a:fld id="{7BD76691-0650-4EF0-A8F8-C532961D81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42122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B93E5-996D-4629-B730-A62ACF563A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BFDB0E-4F8A-4C53-A38B-12E75C833AA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856C9C-4611-4B46-A1C1-97F387F953D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2FFA74-6DA0-410A-A26D-4CFD4ACADE20}"/>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6" name="Footer Placeholder 5">
            <a:extLst>
              <a:ext uri="{FF2B5EF4-FFF2-40B4-BE49-F238E27FC236}">
                <a16:creationId xmlns:a16="http://schemas.microsoft.com/office/drawing/2014/main" id="{7E4F4BCF-E1CD-40BD-B382-141C2A10DE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1BD7E8-3692-45DE-AC15-2E04CF56D350}"/>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31368269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sp>
        <p:nvSpPr>
          <p:cNvPr id="12" name="Shape 12"/>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9055999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717" y="495300"/>
            <a:ext cx="10970683" cy="1143000"/>
          </a:xfrm>
          <a:prstGeom prst="rect">
            <a:avLst/>
          </a:prstGeom>
        </p:spPr>
        <p:txBody>
          <a:bodyPr lIns="91388" tIns="45694" rIns="91388" bIns="45694"/>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17600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8669" y="6021388"/>
            <a:ext cx="1151468" cy="863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7" descr="hps2 logo-final "/>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0979153" y="6021388"/>
            <a:ext cx="1212849" cy="836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274638"/>
            <a:ext cx="10972800" cy="1143000"/>
          </a:xfrm>
          <a:prstGeom prst="rect">
            <a:avLst/>
          </a:prstGeom>
        </p:spPr>
        <p:txBody>
          <a:bodyPr lIns="91388" tIns="45694" rIns="91388" bIns="45694"/>
          <a:lstStyle/>
          <a:p>
            <a:r>
              <a:rPr lang="en-US"/>
              <a:t>Click to edit Master title style</a:t>
            </a:r>
            <a:endParaRPr lang="en-GB"/>
          </a:p>
        </p:txBody>
      </p:sp>
      <p:sp>
        <p:nvSpPr>
          <p:cNvPr id="5" name="Rectangle 5"/>
          <p:cNvSpPr>
            <a:spLocks noGrp="1" noChangeArrowheads="1"/>
          </p:cNvSpPr>
          <p:nvPr>
            <p:ph type="ftr" sz="quarter" idx="10"/>
          </p:nvPr>
        </p:nvSpPr>
        <p:spPr/>
        <p:txBody>
          <a:bodyPr/>
          <a:lstStyle>
            <a:lvl1pPr eaLnBrk="0" hangingPunct="0">
              <a:defRPr/>
            </a:lvl1pPr>
          </a:lstStyle>
          <a:p>
            <a:pPr>
              <a:defRPr/>
            </a:pPr>
            <a:endParaRPr lang="en-GB"/>
          </a:p>
        </p:txBody>
      </p:sp>
    </p:spTree>
    <p:extLst>
      <p:ext uri="{BB962C8B-B14F-4D97-AF65-F5344CB8AC3E}">
        <p14:creationId xmlns:p14="http://schemas.microsoft.com/office/powerpoint/2010/main" val="30423961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717" y="495300"/>
            <a:ext cx="10970683" cy="1143000"/>
          </a:xfrm>
          <a:prstGeom prst="rect">
            <a:avLst/>
          </a:prstGeom>
        </p:spPr>
        <p:txBody>
          <a:bodyPr lIns="91388" tIns="45694" rIns="91388" bIns="45694"/>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34134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361951"/>
            <a:ext cx="12192000" cy="21672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969211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regular slide">
    <p:spTree>
      <p:nvGrpSpPr>
        <p:cNvPr id="1" name=""/>
        <p:cNvGrpSpPr/>
        <p:nvPr/>
      </p:nvGrpSpPr>
      <p:grpSpPr>
        <a:xfrm>
          <a:off x="0" y="0"/>
          <a:ext cx="0" cy="0"/>
          <a:chOff x="0" y="0"/>
          <a:chExt cx="0" cy="0"/>
        </a:xfrm>
      </p:grpSpPr>
      <p:sp>
        <p:nvSpPr>
          <p:cNvPr id="2" name="Title 1"/>
          <p:cNvSpPr>
            <a:spLocks noGrp="1"/>
          </p:cNvSpPr>
          <p:nvPr>
            <p:ph type="title"/>
          </p:nvPr>
        </p:nvSpPr>
        <p:spPr>
          <a:xfrm>
            <a:off x="1112669" y="319028"/>
            <a:ext cx="10517080" cy="1143000"/>
          </a:xfrm>
        </p:spPr>
        <p:txBody>
          <a:bodyPr wrap="square" lIns="0" tIns="0" rIns="0" bIns="0"/>
          <a:lstStyle>
            <a:lvl1pPr algn="l">
              <a:defRPr sz="3200"/>
            </a:lvl1pPr>
          </a:lstStyle>
          <a:p>
            <a:r>
              <a:rPr lang="en-US" dirty="0"/>
              <a:t>Click to edit Master title style</a:t>
            </a:r>
          </a:p>
        </p:txBody>
      </p:sp>
      <p:sp>
        <p:nvSpPr>
          <p:cNvPr id="10" name="Content Placeholder 2"/>
          <p:cNvSpPr>
            <a:spLocks noGrp="1"/>
          </p:cNvSpPr>
          <p:nvPr>
            <p:ph sz="half" idx="1"/>
          </p:nvPr>
        </p:nvSpPr>
        <p:spPr>
          <a:xfrm>
            <a:off x="1117599" y="1902045"/>
            <a:ext cx="10529903" cy="2049792"/>
          </a:xfrm>
        </p:spPr>
        <p:txBody>
          <a:bodyPr lIns="0" tIns="0" rIns="0" bIns="0"/>
          <a:lstStyle>
            <a:lvl1pPr>
              <a:defRPr sz="2400"/>
            </a:lvl1pPr>
            <a:lvl2pPr marL="684213" indent="-338138">
              <a:defRPr sz="2400"/>
            </a:lvl2pPr>
            <a:lvl3pPr marL="1030288" indent="-346075">
              <a:defRPr sz="2400"/>
            </a:lvl3pPr>
            <a:lvl4pPr marL="1376363" indent="-346075">
              <a:defRPr sz="2400"/>
            </a:lvl4pPr>
            <a:lvl5pPr marL="1712913" indent="-336550">
              <a:tabLst/>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17280107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sp>
        <p:nvSpPr>
          <p:cNvPr id="12" name="Shape 12"/>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2866918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ea typeface="MS PGothic" pitchFamily="34" charset="-128"/>
              </a:defRPr>
            </a:lvl1pPr>
          </a:lstStyle>
          <a:p>
            <a:pPr>
              <a:defRPr/>
            </a:pPr>
            <a:endParaRPr lang="en-US"/>
          </a:p>
        </p:txBody>
      </p:sp>
      <p:sp>
        <p:nvSpPr>
          <p:cNvPr id="3" name="Footer Placeholder 4"/>
          <p:cNvSpPr>
            <a:spLocks noGrp="1"/>
          </p:cNvSpPr>
          <p:nvPr>
            <p:ph type="ftr" sz="quarter" idx="11"/>
          </p:nvPr>
        </p:nvSpPr>
        <p:spPr/>
        <p:txBody>
          <a:bodyPr/>
          <a:lstStyle>
            <a:lvl1pPr>
              <a:defRPr>
                <a:ea typeface="MS PGothic" pitchFamily="34" charset="-128"/>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16D1125-8E22-457F-AA34-1B9E2ED04AEB}" type="slidenum">
              <a:rPr lang="en-US" altLang="en-US"/>
              <a:pPr>
                <a:defRPr/>
              </a:pPr>
              <a:t>‹#›</a:t>
            </a:fld>
            <a:endParaRPr lang="en-US" altLang="en-US"/>
          </a:p>
        </p:txBody>
      </p:sp>
    </p:spTree>
    <p:extLst>
      <p:ext uri="{BB962C8B-B14F-4D97-AF65-F5344CB8AC3E}">
        <p14:creationId xmlns:p14="http://schemas.microsoft.com/office/powerpoint/2010/main" val="5095456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717" y="495300"/>
            <a:ext cx="10970683" cy="1143000"/>
          </a:xfrm>
          <a:prstGeom prst="rect">
            <a:avLst/>
          </a:prstGeom>
        </p:spPr>
        <p:txBody>
          <a:bodyPr lIns="91388" tIns="45694" rIns="91388" bIns="45694"/>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72307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4" name="Shape 24"/>
          <p:cNvSpPr/>
          <p:nvPr/>
        </p:nvSpPr>
        <p:spPr>
          <a:xfrm flipV="1">
            <a:off x="7213600" y="3810001"/>
            <a:ext cx="4978400" cy="90491"/>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25" name="Shape 25"/>
          <p:cNvSpPr/>
          <p:nvPr/>
        </p:nvSpPr>
        <p:spPr>
          <a:xfrm flipV="1">
            <a:off x="7213600" y="3897312"/>
            <a:ext cx="4978400" cy="192090"/>
          </a:xfrm>
          <a:prstGeom prst="rect">
            <a:avLst/>
          </a:prstGeom>
          <a:solidFill>
            <a:schemeClr val="accent2">
              <a:alpha val="50000"/>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26" name="Shape 26"/>
          <p:cNvSpPr/>
          <p:nvPr/>
        </p:nvSpPr>
        <p:spPr>
          <a:xfrm flipV="1">
            <a:off x="7213600" y="4113212"/>
            <a:ext cx="4978400" cy="12703"/>
          </a:xfrm>
          <a:prstGeom prst="rect">
            <a:avLst/>
          </a:prstGeom>
          <a:solidFill>
            <a:schemeClr val="accent2">
              <a:alpha val="64999"/>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27" name="Shape 27"/>
          <p:cNvSpPr/>
          <p:nvPr/>
        </p:nvSpPr>
        <p:spPr>
          <a:xfrm flipV="1">
            <a:off x="7213601" y="4164013"/>
            <a:ext cx="2620433" cy="19053"/>
          </a:xfrm>
          <a:prstGeom prst="rect">
            <a:avLst/>
          </a:prstGeom>
          <a:solidFill>
            <a:schemeClr val="accent2">
              <a:alpha val="60000"/>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28" name="Shape 28"/>
          <p:cNvSpPr/>
          <p:nvPr/>
        </p:nvSpPr>
        <p:spPr>
          <a:xfrm flipV="1">
            <a:off x="7213601" y="4197350"/>
            <a:ext cx="2620433" cy="12703"/>
          </a:xfrm>
          <a:prstGeom prst="rect">
            <a:avLst/>
          </a:prstGeom>
          <a:solidFill>
            <a:schemeClr val="accent2">
              <a:alpha val="64999"/>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29" name="Shape 29"/>
          <p:cNvSpPr/>
          <p:nvPr/>
        </p:nvSpPr>
        <p:spPr>
          <a:xfrm>
            <a:off x="7213601" y="3962400"/>
            <a:ext cx="4085167" cy="26988"/>
          </a:xfrm>
          <a:prstGeom prst="roundRect">
            <a:avLst>
              <a:gd name="adj" fmla="val 16667"/>
            </a:avLst>
          </a:prstGeom>
          <a:solidFill>
            <a:srgbClr val="FFFFFF"/>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0" name="Shape 30"/>
          <p:cNvSpPr/>
          <p:nvPr/>
        </p:nvSpPr>
        <p:spPr>
          <a:xfrm>
            <a:off x="9836151" y="4060826"/>
            <a:ext cx="2133604" cy="36513"/>
          </a:xfrm>
          <a:prstGeom prst="roundRect">
            <a:avLst>
              <a:gd name="adj" fmla="val 16667"/>
            </a:avLst>
          </a:prstGeom>
          <a:solidFill>
            <a:srgbClr val="FFFFFF"/>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1" name="Shape 31"/>
          <p:cNvSpPr/>
          <p:nvPr/>
        </p:nvSpPr>
        <p:spPr>
          <a:xfrm>
            <a:off x="0" y="3649662"/>
            <a:ext cx="12192000" cy="244478"/>
          </a:xfrm>
          <a:prstGeom prst="rect">
            <a:avLst/>
          </a:prstGeom>
          <a:solidFill>
            <a:schemeClr val="accent2">
              <a:alpha val="50000"/>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2" name="Shape 32"/>
          <p:cNvSpPr/>
          <p:nvPr/>
        </p:nvSpPr>
        <p:spPr>
          <a:xfrm>
            <a:off x="0" y="3675062"/>
            <a:ext cx="12192000" cy="14129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3" name="Shape 33"/>
          <p:cNvSpPr/>
          <p:nvPr/>
        </p:nvSpPr>
        <p:spPr>
          <a:xfrm flipV="1">
            <a:off x="8551333" y="3643313"/>
            <a:ext cx="3640667" cy="247653"/>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4" name="Shape 34"/>
          <p:cNvSpPr/>
          <p:nvPr/>
        </p:nvSpPr>
        <p:spPr>
          <a:xfrm>
            <a:off x="0" y="0"/>
            <a:ext cx="12192000" cy="3702050"/>
          </a:xfrm>
          <a:prstGeom prst="rect">
            <a:avLst/>
          </a:prstGeom>
          <a:solidFill>
            <a:srgbClr val="424456"/>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5" name="Shape 35"/>
          <p:cNvSpPr>
            <a:spLocks noGrp="1"/>
          </p:cNvSpPr>
          <p:nvPr>
            <p:ph type="title"/>
          </p:nvPr>
        </p:nvSpPr>
        <p:spPr>
          <a:xfrm>
            <a:off x="609600" y="2401885"/>
            <a:ext cx="11277600" cy="1470029"/>
          </a:xfrm>
          <a:prstGeom prst="rect">
            <a:avLst/>
          </a:prstGeom>
        </p:spPr>
        <p:txBody>
          <a:bodyPr anchor="b"/>
          <a:lstStyle>
            <a:lvl1pPr>
              <a:defRPr sz="4400">
                <a:solidFill>
                  <a:srgbClr val="FFFFFF"/>
                </a:solidFill>
              </a:defRPr>
            </a:lvl1pPr>
          </a:lstStyle>
          <a:p>
            <a:r>
              <a:t>Click to edit Master title style</a:t>
            </a:r>
          </a:p>
        </p:txBody>
      </p:sp>
      <p:sp>
        <p:nvSpPr>
          <p:cNvPr id="36" name="Shape 36"/>
          <p:cNvSpPr>
            <a:spLocks noGrp="1"/>
          </p:cNvSpPr>
          <p:nvPr>
            <p:ph type="body" sz="quarter" idx="1"/>
          </p:nvPr>
        </p:nvSpPr>
        <p:spPr>
          <a:xfrm>
            <a:off x="609600" y="3899938"/>
            <a:ext cx="6604000" cy="1752603"/>
          </a:xfrm>
          <a:prstGeom prst="rect">
            <a:avLst/>
          </a:prstGeom>
        </p:spPr>
        <p:txBody>
          <a:bodyPr/>
          <a:lstStyle>
            <a:lvl1pPr marL="0" indent="64007">
              <a:buClrTx/>
              <a:buSzTx/>
              <a:buFontTx/>
              <a:buNone/>
              <a:defRPr sz="2400">
                <a:solidFill>
                  <a:srgbClr val="424456"/>
                </a:solidFill>
              </a:defRPr>
            </a:lvl1pPr>
          </a:lstStyle>
          <a:p>
            <a:r>
              <a:t>Click to edit Master subtitle style</a:t>
            </a:r>
          </a:p>
        </p:txBody>
      </p:sp>
      <p:sp>
        <p:nvSpPr>
          <p:cNvPr id="37" name="Shape 37"/>
          <p:cNvSpPr>
            <a:spLocks noGrp="1"/>
          </p:cNvSpPr>
          <p:nvPr>
            <p:ph type="sldNum" sz="quarter" idx="2"/>
          </p:nvPr>
        </p:nvSpPr>
        <p:spPr>
          <a:xfrm>
            <a:off x="11656636" y="-2613"/>
            <a:ext cx="433768" cy="369328"/>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464354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DEDED-60CC-4BC7-B2CD-62D0089C87A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67BC68-3AC1-48DD-95C6-01423D9F66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71E45A9-58F9-44D6-A20A-DA0260B139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942A3C-1F5C-4FA9-82D4-6E7A193D1E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BBFF04B-DAE8-47F9-9776-AC046015C6A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EA83F90-8ACE-4E56-BBF5-792EF975CEA8}"/>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8" name="Footer Placeholder 7">
            <a:extLst>
              <a:ext uri="{FF2B5EF4-FFF2-40B4-BE49-F238E27FC236}">
                <a16:creationId xmlns:a16="http://schemas.microsoft.com/office/drawing/2014/main" id="{40D5FC15-1179-4723-AB69-4E8C8EBCCA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5D12455-D054-4C65-BA34-42B2510DB7CF}"/>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17263573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r>
              <a:t>Click to edit Master title style</a:t>
            </a:r>
          </a:p>
        </p:txBody>
      </p:sp>
      <p:sp>
        <p:nvSpPr>
          <p:cNvPr id="45" name="Shape 45"/>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46" name="Shape 4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51125431"/>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53" name="Shape 53"/>
          <p:cNvSpPr>
            <a:spLocks noGrp="1"/>
          </p:cNvSpPr>
          <p:nvPr>
            <p:ph type="title"/>
          </p:nvPr>
        </p:nvSpPr>
        <p:spPr>
          <a:xfrm>
            <a:off x="963084" y="1981201"/>
            <a:ext cx="10363201" cy="1362075"/>
          </a:xfrm>
          <a:prstGeom prst="rect">
            <a:avLst/>
          </a:prstGeom>
        </p:spPr>
        <p:txBody>
          <a:bodyPr anchor="b"/>
          <a:lstStyle>
            <a:lvl1pPr>
              <a:defRPr sz="4300" b="1">
                <a:ln w="12700">
                  <a:solidFill>
                    <a:srgbClr val="308790"/>
                  </a:solidFill>
                </a:ln>
                <a:solidFill>
                  <a:srgbClr val="FFFFFF"/>
                </a:solidFill>
                <a:effectLst>
                  <a:outerShdw blurRad="38100" dist="38100" dir="5400000" rotWithShape="0">
                    <a:srgbClr val="000000">
                      <a:alpha val="25000"/>
                    </a:srgbClr>
                  </a:outerShdw>
                </a:effectLst>
              </a:defRPr>
            </a:lvl1pPr>
          </a:lstStyle>
          <a:p>
            <a:r>
              <a:t>Click to edit Master title style</a:t>
            </a:r>
          </a:p>
        </p:txBody>
      </p:sp>
      <p:sp>
        <p:nvSpPr>
          <p:cNvPr id="54" name="Shape 54"/>
          <p:cNvSpPr>
            <a:spLocks noGrp="1"/>
          </p:cNvSpPr>
          <p:nvPr>
            <p:ph type="body" sz="quarter" idx="1"/>
          </p:nvPr>
        </p:nvSpPr>
        <p:spPr>
          <a:xfrm>
            <a:off x="963084" y="3367087"/>
            <a:ext cx="10363201" cy="1509715"/>
          </a:xfrm>
          <a:prstGeom prst="rect">
            <a:avLst/>
          </a:prstGeom>
        </p:spPr>
        <p:txBody>
          <a:bodyPr/>
          <a:lstStyle>
            <a:lvl1pPr marL="0" indent="45718">
              <a:buClrTx/>
              <a:buSzTx/>
              <a:buFontTx/>
              <a:buNone/>
              <a:defRPr sz="2100">
                <a:solidFill>
                  <a:srgbClr val="424456"/>
                </a:solidFill>
              </a:defRPr>
            </a:lvl1pPr>
          </a:lstStyle>
          <a:p>
            <a:r>
              <a:t>Click to edit Master text styles</a:t>
            </a:r>
          </a:p>
        </p:txBody>
      </p:sp>
      <p:sp>
        <p:nvSpPr>
          <p:cNvPr id="55" name="Shape 5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92069332"/>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r>
              <a:t>Click to edit Master title style</a:t>
            </a:r>
          </a:p>
        </p:txBody>
      </p:sp>
      <p:sp>
        <p:nvSpPr>
          <p:cNvPr id="63" name="Shape 63"/>
          <p:cNvSpPr>
            <a:spLocks noGrp="1"/>
          </p:cNvSpPr>
          <p:nvPr>
            <p:ph type="body" sz="half" idx="1"/>
          </p:nvPr>
        </p:nvSpPr>
        <p:spPr>
          <a:xfrm>
            <a:off x="609600" y="2249422"/>
            <a:ext cx="5384800" cy="4525966"/>
          </a:xfrm>
          <a:prstGeom prst="rect">
            <a:avLst/>
          </a:prstGeom>
        </p:spPr>
        <p:txBody>
          <a:bodyPr/>
          <a:lstStyle>
            <a:lvl1pPr marL="365125" indent="-255588">
              <a:defRPr sz="2000"/>
            </a:lvl1pPr>
            <a:lvl2pPr marL="670174" indent="-259012">
              <a:defRPr sz="2000"/>
            </a:lvl2pPr>
            <a:lvl3pPr marL="946679" indent="-243416">
              <a:defRPr sz="2000"/>
            </a:lvl3pPr>
            <a:lvl4pPr marL="1201737" indent="-222250">
              <a:defRPr sz="2000"/>
            </a:lvl4pPr>
            <a:lvl5pPr marL="1409347" indent="-202847">
              <a:defRPr sz="2000"/>
            </a:lvl5pPr>
          </a:lstStyle>
          <a:p>
            <a:r>
              <a:t>Click to edit Master text styles</a:t>
            </a:r>
          </a:p>
          <a:p>
            <a:pPr lvl="1"/>
            <a:r>
              <a:t>Second level</a:t>
            </a:r>
          </a:p>
          <a:p>
            <a:pPr lvl="2"/>
            <a:r>
              <a:t>Third level</a:t>
            </a:r>
          </a:p>
          <a:p>
            <a:pPr lvl="3"/>
            <a:r>
              <a:t>Fourth level</a:t>
            </a:r>
          </a:p>
          <a:p>
            <a:pPr lvl="4"/>
            <a:r>
              <a:t>Fifth level</a:t>
            </a:r>
          </a:p>
        </p:txBody>
      </p:sp>
      <p:sp>
        <p:nvSpPr>
          <p:cNvPr id="64" name="Shape 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02890780"/>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71" name="Shape 71"/>
          <p:cNvSpPr>
            <a:spLocks noGrp="1"/>
          </p:cNvSpPr>
          <p:nvPr>
            <p:ph type="title"/>
          </p:nvPr>
        </p:nvSpPr>
        <p:spPr>
          <a:xfrm>
            <a:off x="508000" y="1143000"/>
            <a:ext cx="11176000" cy="1069848"/>
          </a:xfrm>
          <a:prstGeom prst="rect">
            <a:avLst/>
          </a:prstGeom>
        </p:spPr>
        <p:txBody>
          <a:bodyPr/>
          <a:lstStyle/>
          <a:p>
            <a:r>
              <a:t>Click to edit Master title style</a:t>
            </a:r>
          </a:p>
        </p:txBody>
      </p:sp>
      <p:sp>
        <p:nvSpPr>
          <p:cNvPr id="72" name="Shape 72"/>
          <p:cNvSpPr>
            <a:spLocks noGrp="1"/>
          </p:cNvSpPr>
          <p:nvPr>
            <p:ph type="body" sz="quarter" idx="1"/>
          </p:nvPr>
        </p:nvSpPr>
        <p:spPr>
          <a:xfrm>
            <a:off x="508000" y="2244968"/>
            <a:ext cx="5388864" cy="457202"/>
          </a:xfrm>
          <a:prstGeom prst="rect">
            <a:avLst/>
          </a:prstGeom>
          <a:solidFill>
            <a:srgbClr val="328E97">
              <a:alpha val="25000"/>
            </a:srgbClr>
          </a:solidFill>
          <a:ln>
            <a:solidFill>
              <a:schemeClr val="accent2"/>
            </a:solidFill>
            <a:miter lim="800000"/>
          </a:ln>
        </p:spPr>
        <p:txBody>
          <a:bodyPr anchor="ctr"/>
          <a:lstStyle>
            <a:lvl1pPr marL="0" indent="45718">
              <a:buClrTx/>
              <a:buSzTx/>
              <a:buFontTx/>
              <a:buNone/>
              <a:defRPr sz="1900" b="1">
                <a:solidFill>
                  <a:srgbClr val="414141"/>
                </a:solidFill>
              </a:defRPr>
            </a:lvl1pPr>
          </a:lstStyle>
          <a:p>
            <a:r>
              <a:t>Click to edit Master text styles</a:t>
            </a:r>
          </a:p>
        </p:txBody>
      </p:sp>
      <p:sp>
        <p:nvSpPr>
          <p:cNvPr id="73" name="Shape 73"/>
          <p:cNvSpPr>
            <a:spLocks noGrp="1"/>
          </p:cNvSpPr>
          <p:nvPr>
            <p:ph type="body" sz="quarter" idx="13"/>
          </p:nvPr>
        </p:nvSpPr>
        <p:spPr>
          <a:xfrm>
            <a:off x="6294968" y="2244969"/>
            <a:ext cx="5389033" cy="457203"/>
          </a:xfrm>
          <a:prstGeom prst="rect">
            <a:avLst/>
          </a:prstGeom>
          <a:solidFill>
            <a:srgbClr val="328E97">
              <a:alpha val="25000"/>
            </a:srgbClr>
          </a:solidFill>
          <a:ln>
            <a:solidFill>
              <a:schemeClr val="accent2"/>
            </a:solidFill>
            <a:miter lim="800000"/>
          </a:ln>
        </p:spPr>
        <p:txBody>
          <a:bodyPr anchor="ctr"/>
          <a:lstStyle>
            <a:lvl1pPr marL="317658" indent="-222361" defTabSz="795527">
              <a:spcBef>
                <a:spcPts val="200"/>
              </a:spcBef>
              <a:defRPr sz="2436"/>
            </a:lvl1pPr>
          </a:lstStyle>
          <a:p>
            <a:pPr marL="317658" indent="-222361" defTabSz="795527">
              <a:spcBef>
                <a:spcPts val="200"/>
              </a:spcBef>
              <a:defRPr sz="2436"/>
            </a:pPr>
            <a:endParaRPr/>
          </a:p>
        </p:txBody>
      </p:sp>
      <p:sp>
        <p:nvSpPr>
          <p:cNvPr id="74" name="Shape 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29290942"/>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1" name="Shape 81"/>
          <p:cNvSpPr>
            <a:spLocks noGrp="1"/>
          </p:cNvSpPr>
          <p:nvPr>
            <p:ph type="title"/>
          </p:nvPr>
        </p:nvSpPr>
        <p:spPr>
          <a:xfrm>
            <a:off x="609600" y="1143000"/>
            <a:ext cx="10972800" cy="1069848"/>
          </a:xfrm>
          <a:prstGeom prst="rect">
            <a:avLst/>
          </a:prstGeom>
        </p:spPr>
        <p:txBody>
          <a:bodyPr/>
          <a:lstStyle/>
          <a:p>
            <a:r>
              <a:t>Click to edit Master title style</a:t>
            </a:r>
          </a:p>
        </p:txBody>
      </p:sp>
      <p:sp>
        <p:nvSpPr>
          <p:cNvPr id="82" name="Shape 8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74891938"/>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89" name="Shape 8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81725216"/>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96" name="Shape 96"/>
          <p:cNvSpPr>
            <a:spLocks noGrp="1"/>
          </p:cNvSpPr>
          <p:nvPr>
            <p:ph type="title"/>
          </p:nvPr>
        </p:nvSpPr>
        <p:spPr>
          <a:xfrm>
            <a:off x="7137995" y="1101971"/>
            <a:ext cx="4511043" cy="877827"/>
          </a:xfrm>
          <a:prstGeom prst="rect">
            <a:avLst/>
          </a:prstGeom>
        </p:spPr>
        <p:txBody>
          <a:bodyPr anchor="b"/>
          <a:lstStyle>
            <a:lvl1pPr>
              <a:defRPr sz="1800" b="1"/>
            </a:lvl1pPr>
          </a:lstStyle>
          <a:p>
            <a:r>
              <a:t>Click to edit Master title style</a:t>
            </a:r>
          </a:p>
        </p:txBody>
      </p:sp>
      <p:sp>
        <p:nvSpPr>
          <p:cNvPr id="97" name="Shape 97"/>
          <p:cNvSpPr>
            <a:spLocks noGrp="1"/>
          </p:cNvSpPr>
          <p:nvPr>
            <p:ph type="body" sz="half" idx="1"/>
          </p:nvPr>
        </p:nvSpPr>
        <p:spPr>
          <a:xfrm>
            <a:off x="7137995" y="2010728"/>
            <a:ext cx="4511043" cy="4617721"/>
          </a:xfrm>
          <a:prstGeom prst="rect">
            <a:avLst/>
          </a:prstGeom>
        </p:spPr>
        <p:txBody>
          <a:bodyPr/>
          <a:lstStyle>
            <a:lvl1pPr marL="0" indent="9144">
              <a:buClrTx/>
              <a:buSzTx/>
              <a:buFontTx/>
              <a:buNone/>
              <a:defRPr sz="1400"/>
            </a:lvl1pPr>
          </a:lstStyle>
          <a:p>
            <a:r>
              <a:t>Click to edit Master text styles</a:t>
            </a:r>
          </a:p>
        </p:txBody>
      </p:sp>
      <p:sp>
        <p:nvSpPr>
          <p:cNvPr id="98" name="Shape 9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2392430"/>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105" name="Shape 105"/>
          <p:cNvSpPr>
            <a:spLocks noGrp="1"/>
          </p:cNvSpPr>
          <p:nvPr>
            <p:ph type="title"/>
          </p:nvPr>
        </p:nvSpPr>
        <p:spPr>
          <a:xfrm>
            <a:off x="7253911" y="1109160"/>
            <a:ext cx="782408" cy="4681638"/>
          </a:xfrm>
          <a:prstGeom prst="rect">
            <a:avLst/>
          </a:prstGeom>
        </p:spPr>
        <p:txBody>
          <a:bodyPr lIns="0" tIns="0" rIns="0" bIns="0" anchor="t"/>
          <a:lstStyle>
            <a:lvl1pPr algn="ctr">
              <a:defRPr sz="2000" b="1"/>
            </a:lvl1pPr>
          </a:lstStyle>
          <a:p>
            <a:r>
              <a:t>Click to edit Master title style</a:t>
            </a:r>
          </a:p>
        </p:txBody>
      </p:sp>
      <p:sp>
        <p:nvSpPr>
          <p:cNvPr id="106" name="Shape 106"/>
          <p:cNvSpPr>
            <a:spLocks noGrp="1"/>
          </p:cNvSpPr>
          <p:nvPr>
            <p:ph type="pic" sz="half" idx="13"/>
          </p:nvPr>
        </p:nvSpPr>
        <p:spPr>
          <a:xfrm>
            <a:off x="538227" y="1143000"/>
            <a:ext cx="6096003" cy="4572000"/>
          </a:xfrm>
          <a:prstGeom prst="rect">
            <a:avLst/>
          </a:prstGeom>
          <a:ln w="50800">
            <a:solidFill>
              <a:srgbClr val="FFFFFF"/>
            </a:solidFill>
            <a:miter lim="800000"/>
          </a:ln>
          <a:effectLst>
            <a:outerShdw blurRad="63500" dist="31750" dir="4800000" rotWithShape="0">
              <a:srgbClr val="000000">
                <a:alpha val="25000"/>
              </a:srgbClr>
            </a:outerShdw>
          </a:effectLst>
        </p:spPr>
        <p:txBody>
          <a:bodyPr lIns="91439" tIns="45719" rIns="91439" bIns="45719">
            <a:noAutofit/>
          </a:bodyPr>
          <a:lstStyle/>
          <a:p>
            <a:endParaRPr/>
          </a:p>
        </p:txBody>
      </p:sp>
      <p:sp>
        <p:nvSpPr>
          <p:cNvPr id="107" name="Shape 107"/>
          <p:cNvSpPr>
            <a:spLocks noGrp="1"/>
          </p:cNvSpPr>
          <p:nvPr>
            <p:ph type="body" sz="quarter" idx="1"/>
          </p:nvPr>
        </p:nvSpPr>
        <p:spPr>
          <a:xfrm>
            <a:off x="8117925" y="3274307"/>
            <a:ext cx="3454404" cy="2516492"/>
          </a:xfrm>
          <a:prstGeom prst="rect">
            <a:avLst/>
          </a:prstGeom>
        </p:spPr>
        <p:txBody>
          <a:bodyPr lIns="0" tIns="0" rIns="0" bIns="0"/>
          <a:lstStyle>
            <a:lvl1pPr marL="0" indent="0">
              <a:spcBef>
                <a:spcPts val="0"/>
              </a:spcBef>
              <a:buClrTx/>
              <a:buSzTx/>
              <a:buFontTx/>
              <a:buNone/>
              <a:defRPr sz="1300"/>
            </a:lvl1pPr>
          </a:lstStyle>
          <a:p>
            <a:r>
              <a:t>Click to edit Master text styles</a:t>
            </a: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7582452"/>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115" name="Shape 115"/>
          <p:cNvSpPr>
            <a:spLocks noGrp="1"/>
          </p:cNvSpPr>
          <p:nvPr>
            <p:ph type="title"/>
          </p:nvPr>
        </p:nvSpPr>
        <p:spPr>
          <a:prstGeom prst="rect">
            <a:avLst/>
          </a:prstGeom>
        </p:spPr>
        <p:txBody>
          <a:bodyPr/>
          <a:lstStyle/>
          <a:p>
            <a:r>
              <a:t>Click to edit Master title style</a:t>
            </a:r>
          </a:p>
        </p:txBody>
      </p:sp>
      <p:sp>
        <p:nvSpPr>
          <p:cNvPr id="116" name="Shape 116"/>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117" name="Shape 11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91765267"/>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24" name="Shape 124"/>
          <p:cNvSpPr>
            <a:spLocks noGrp="1"/>
          </p:cNvSpPr>
          <p:nvPr>
            <p:ph type="title"/>
          </p:nvPr>
        </p:nvSpPr>
        <p:spPr>
          <a:xfrm>
            <a:off x="9042400" y="1143000"/>
            <a:ext cx="2540000" cy="5486400"/>
          </a:xfrm>
          <a:prstGeom prst="rect">
            <a:avLst/>
          </a:prstGeom>
        </p:spPr>
        <p:txBody>
          <a:bodyPr/>
          <a:lstStyle/>
          <a:p>
            <a:r>
              <a:t>Click to edit Master title style</a:t>
            </a:r>
          </a:p>
        </p:txBody>
      </p:sp>
      <p:sp>
        <p:nvSpPr>
          <p:cNvPr id="125" name="Shape 125"/>
          <p:cNvSpPr>
            <a:spLocks noGrp="1"/>
          </p:cNvSpPr>
          <p:nvPr>
            <p:ph type="body" idx="1"/>
          </p:nvPr>
        </p:nvSpPr>
        <p:spPr>
          <a:xfrm>
            <a:off x="609600" y="1143000"/>
            <a:ext cx="8331200" cy="5486400"/>
          </a:xfrm>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126" name="Shape 1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4737592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C5C04-A908-43B3-A4C4-2E36DA9348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397738-6D86-4704-B86E-036C16B4B675}"/>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4" name="Footer Placeholder 3">
            <a:extLst>
              <a:ext uri="{FF2B5EF4-FFF2-40B4-BE49-F238E27FC236}">
                <a16:creationId xmlns:a16="http://schemas.microsoft.com/office/drawing/2014/main" id="{6A5A3A44-885E-49ED-AE4B-55AAF23B22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F108DF-7AA6-4708-A6BD-D251CEE71C68}"/>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38793719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79939" name="Rectangle 5"/>
          <p:cNvSpPr>
            <a:spLocks noGrp="1" noChangeArrowheads="1"/>
          </p:cNvSpPr>
          <p:nvPr>
            <p:ph type="ctrTitle"/>
          </p:nvPr>
        </p:nvSpPr>
        <p:spPr>
          <a:xfrm>
            <a:off x="914400" y="1517651"/>
            <a:ext cx="8839200" cy="1470025"/>
          </a:xfrm>
        </p:spPr>
        <p:txBody>
          <a:bodyPr/>
          <a:lstStyle>
            <a:lvl1pPr algn="r">
              <a:defRPr/>
            </a:lvl1pPr>
          </a:lstStyle>
          <a:p>
            <a:r>
              <a:rPr lang="en-US"/>
              <a:t>Click to edit Master title style</a:t>
            </a:r>
          </a:p>
        </p:txBody>
      </p:sp>
      <p:sp>
        <p:nvSpPr>
          <p:cNvPr id="679940" name="Rectangle 6"/>
          <p:cNvSpPr>
            <a:spLocks noGrp="1" noChangeArrowheads="1"/>
          </p:cNvSpPr>
          <p:nvPr>
            <p:ph type="subTitle" idx="1"/>
          </p:nvPr>
        </p:nvSpPr>
        <p:spPr>
          <a:xfrm>
            <a:off x="941917" y="3068638"/>
            <a:ext cx="8828616" cy="1752600"/>
          </a:xfrm>
        </p:spPr>
        <p:txBody>
          <a:bodyPr/>
          <a:lstStyle>
            <a:lvl1pPr marL="0" indent="0" algn="r">
              <a:buFont typeface="Times" pitchFamily="18" charset="0"/>
              <a:buNone/>
              <a:defRPr/>
            </a:lvl1pPr>
          </a:lstStyle>
          <a:p>
            <a:r>
              <a:rPr lang="en-US"/>
              <a:t>Click to edit Master subtitle style</a:t>
            </a:r>
          </a:p>
        </p:txBody>
      </p:sp>
    </p:spTree>
    <p:extLst>
      <p:ext uri="{BB962C8B-B14F-4D97-AF65-F5344CB8AC3E}">
        <p14:creationId xmlns:p14="http://schemas.microsoft.com/office/powerpoint/2010/main" val="113834069"/>
      </p:ext>
    </p:extLst>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14709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5269100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4000" y="1447800"/>
            <a:ext cx="57404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47800"/>
            <a:ext cx="57404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22131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84946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61621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338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434181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43091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133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8ECEF4-AC59-4453-AC07-A6E09306D2C9}"/>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3" name="Footer Placeholder 2">
            <a:extLst>
              <a:ext uri="{FF2B5EF4-FFF2-40B4-BE49-F238E27FC236}">
                <a16:creationId xmlns:a16="http://schemas.microsoft.com/office/drawing/2014/main" id="{69D4E783-FC12-4BFD-82C1-5F4644F1C4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35FA70-A15F-4878-AD03-68A7216F0F17}"/>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32091442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7000" y="228600"/>
            <a:ext cx="2921000" cy="6019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4000" y="228600"/>
            <a:ext cx="8559800" cy="6019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25957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2685" y="228600"/>
            <a:ext cx="11586633" cy="1066800"/>
          </a:xfrm>
        </p:spPr>
        <p:txBody>
          <a:bodyPr/>
          <a:lstStyle/>
          <a:p>
            <a:r>
              <a:rPr lang="en-US"/>
              <a:t>Click to edit Master title style</a:t>
            </a:r>
          </a:p>
        </p:txBody>
      </p:sp>
      <p:sp>
        <p:nvSpPr>
          <p:cNvPr id="3" name="Text Placeholder 2"/>
          <p:cNvSpPr>
            <a:spLocks noGrp="1"/>
          </p:cNvSpPr>
          <p:nvPr>
            <p:ph type="body" sz="half" idx="1"/>
          </p:nvPr>
        </p:nvSpPr>
        <p:spPr>
          <a:xfrm>
            <a:off x="254000" y="1447800"/>
            <a:ext cx="57404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6197600" y="1447800"/>
            <a:ext cx="5740400" cy="4800600"/>
          </a:xfrm>
        </p:spPr>
        <p:txBody>
          <a:bodyPr/>
          <a:lstStyle/>
          <a:p>
            <a:pPr lvl="0"/>
            <a:endParaRPr lang="en-US" noProof="0"/>
          </a:p>
        </p:txBody>
      </p:sp>
    </p:spTree>
    <p:extLst>
      <p:ext uri="{BB962C8B-B14F-4D97-AF65-F5344CB8AC3E}">
        <p14:creationId xmlns:p14="http://schemas.microsoft.com/office/powerpoint/2010/main" val="26707418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21955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46918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2749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61169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90269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86368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36518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0250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C2E95-AFC1-4963-82BF-26EAFB621E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D80540-9D18-4F3E-A810-187D3DBA15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4481A1-5BFD-4F25-AA16-ED4C80A7B7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1F51B1-CEB5-49FF-80B2-0C8E79A0F08F}"/>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6" name="Footer Placeholder 5">
            <a:extLst>
              <a:ext uri="{FF2B5EF4-FFF2-40B4-BE49-F238E27FC236}">
                <a16:creationId xmlns:a16="http://schemas.microsoft.com/office/drawing/2014/main" id="{B23B11CD-E593-4291-81EF-EAAB23A8D2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B866D1-6752-4053-95EE-51C674468686}"/>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41424852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52599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28392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6BE7DE-8B30-48D9-B223-D59DC23C3E3B}" type="datetimeFigureOut">
              <a:rPr lang="en-US">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EE5745-C76B-413F-BB4C-1C01A3A89BC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724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1C0DC-CABA-4C09-8BDB-5518B9B62B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FD370-01D3-4028-B383-5C450E0BB4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85F9058-F56F-4093-9F74-C83DD881EA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EF6A86-640B-40D9-94A2-F1AFEC999336}"/>
              </a:ext>
            </a:extLst>
          </p:cNvPr>
          <p:cNvSpPr>
            <a:spLocks noGrp="1"/>
          </p:cNvSpPr>
          <p:nvPr>
            <p:ph type="dt" sz="half" idx="10"/>
          </p:nvPr>
        </p:nvSpPr>
        <p:spPr/>
        <p:txBody>
          <a:bodyPr/>
          <a:lstStyle/>
          <a:p>
            <a:fld id="{1EF2CC32-D93E-47EA-A0C4-AAB4932AE652}" type="datetimeFigureOut">
              <a:rPr lang="en-US" smtClean="0"/>
              <a:t>3/1/2019</a:t>
            </a:fld>
            <a:endParaRPr lang="en-US"/>
          </a:p>
        </p:txBody>
      </p:sp>
      <p:sp>
        <p:nvSpPr>
          <p:cNvPr id="6" name="Footer Placeholder 5">
            <a:extLst>
              <a:ext uri="{FF2B5EF4-FFF2-40B4-BE49-F238E27FC236}">
                <a16:creationId xmlns:a16="http://schemas.microsoft.com/office/drawing/2014/main" id="{EFBDE13F-93E5-4A3D-8E87-154A74034C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DC5DB0-8279-4AFC-B529-B4A4613850CD}"/>
              </a:ext>
            </a:extLst>
          </p:cNvPr>
          <p:cNvSpPr>
            <a:spLocks noGrp="1"/>
          </p:cNvSpPr>
          <p:nvPr>
            <p:ph type="sldNum" sz="quarter" idx="12"/>
          </p:nvPr>
        </p:nvSpPr>
        <p:spPr/>
        <p:txBody>
          <a:bodyPr/>
          <a:lstStyle/>
          <a:p>
            <a:fld id="{C92DD493-497C-48FE-9309-BADEC267255F}" type="slidenum">
              <a:rPr lang="en-US" smtClean="0"/>
              <a:t>‹#›</a:t>
            </a:fld>
            <a:endParaRPr lang="en-US"/>
          </a:p>
        </p:txBody>
      </p:sp>
    </p:spTree>
    <p:extLst>
      <p:ext uri="{BB962C8B-B14F-4D97-AF65-F5344CB8AC3E}">
        <p14:creationId xmlns:p14="http://schemas.microsoft.com/office/powerpoint/2010/main" val="2768910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44.xml"/><Relationship Id="rId7" Type="http://schemas.openxmlformats.org/officeDocument/2006/relationships/image" Target="../media/image4.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image" Target="../media/image6.png"/><Relationship Id="rId5" Type="http://schemas.openxmlformats.org/officeDocument/2006/relationships/theme" Target="../theme/theme5.xml"/><Relationship Id="rId4"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5.jpeg"/><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7.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8.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9.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90F3C9-8E9B-4E34-8F92-887D978E9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190713-7328-46E4-866F-FD577C0091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0C16C6-9B8D-4BF4-AC9B-58B16810A5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F2CC32-D93E-47EA-A0C4-AAB4932AE652}" type="datetimeFigureOut">
              <a:rPr lang="en-US" smtClean="0"/>
              <a:t>3/1/2019</a:t>
            </a:fld>
            <a:endParaRPr lang="en-US"/>
          </a:p>
        </p:txBody>
      </p:sp>
      <p:sp>
        <p:nvSpPr>
          <p:cNvPr id="5" name="Footer Placeholder 4">
            <a:extLst>
              <a:ext uri="{FF2B5EF4-FFF2-40B4-BE49-F238E27FC236}">
                <a16:creationId xmlns:a16="http://schemas.microsoft.com/office/drawing/2014/main" id="{03EDA820-BA35-4836-9625-92B8C559A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0D52DDC-5926-4628-8378-6637807F84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2DD493-497C-48FE-9309-BADEC267255F}" type="slidenum">
              <a:rPr lang="en-US" smtClean="0"/>
              <a:t>‹#›</a:t>
            </a:fld>
            <a:endParaRPr lang="en-US"/>
          </a:p>
        </p:txBody>
      </p:sp>
    </p:spTree>
    <p:extLst>
      <p:ext uri="{BB962C8B-B14F-4D97-AF65-F5344CB8AC3E}">
        <p14:creationId xmlns:p14="http://schemas.microsoft.com/office/powerpoint/2010/main" val="18815277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6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5B6982-AC3E-404B-82F7-FC83B9DDE029}" type="datetimeFigureOut">
              <a:rPr lang="en-US" smtClean="0"/>
              <a:t>3/1/2019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BD2CDF-2DCC-4160-B32B-01FB4CBF11E5}" type="slidenum">
              <a:rPr lang="en-US" smtClean="0"/>
              <a:t>‹#›</a:t>
            </a:fld>
            <a:endParaRPr lang="en-US"/>
          </a:p>
        </p:txBody>
      </p:sp>
    </p:spTree>
    <p:extLst>
      <p:ext uri="{BB962C8B-B14F-4D97-AF65-F5344CB8AC3E}">
        <p14:creationId xmlns:p14="http://schemas.microsoft.com/office/powerpoint/2010/main" val="36428375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7305" y="331788"/>
            <a:ext cx="11245516" cy="77787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205376" y="1289050"/>
            <a:ext cx="11694523" cy="4883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995237" y="6565677"/>
            <a:ext cx="2225949" cy="231250"/>
          </a:xfrm>
          <a:prstGeom prst="rect">
            <a:avLst/>
          </a:prstGeom>
        </p:spPr>
        <p:txBody>
          <a:bodyPr vert="horz" lIns="91440" tIns="45720" rIns="91440" bIns="45720" rtlCol="0" anchor="ctr"/>
          <a:lstStyle>
            <a:lvl1pPr algn="ctr">
              <a:defRPr sz="900">
                <a:solidFill>
                  <a:srgbClr val="06599A"/>
                </a:solidFill>
              </a:defRPr>
            </a:lvl1pPr>
          </a:lstStyle>
          <a:p>
            <a:r>
              <a:rPr lang="en-US" dirty="0"/>
              <a:t>CONFIDENTIAL - CASTLE BIOSCIENCES, INC</a:t>
            </a:r>
          </a:p>
        </p:txBody>
      </p:sp>
      <p:sp>
        <p:nvSpPr>
          <p:cNvPr id="6" name="Slide Number Placeholder 5"/>
          <p:cNvSpPr>
            <a:spLocks noGrp="1"/>
          </p:cNvSpPr>
          <p:nvPr>
            <p:ph type="sldNum" sz="quarter" idx="4"/>
          </p:nvPr>
        </p:nvSpPr>
        <p:spPr>
          <a:xfrm>
            <a:off x="205376" y="6557893"/>
            <a:ext cx="606169" cy="239034"/>
          </a:xfrm>
          <a:prstGeom prst="rect">
            <a:avLst/>
          </a:prstGeom>
        </p:spPr>
        <p:txBody>
          <a:bodyPr vert="horz" lIns="91440" tIns="45720" rIns="91440" bIns="45720" rtlCol="0" anchor="ctr"/>
          <a:lstStyle>
            <a:lvl1pPr algn="l">
              <a:defRPr sz="900">
                <a:solidFill>
                  <a:srgbClr val="06599A"/>
                </a:solidFill>
              </a:defRPr>
            </a:lvl1pPr>
          </a:lstStyle>
          <a:p>
            <a:r>
              <a:rPr lang="en-US" dirty="0"/>
              <a:t>Page </a:t>
            </a:r>
            <a:fld id="{DF7BA286-010B-412C-957F-BE6571A52F86}" type="slidenum">
              <a:rPr lang="en-US" smtClean="0"/>
              <a:pPr/>
              <a:t>‹#›</a:t>
            </a:fld>
            <a:endParaRPr lang="en-US" dirty="0"/>
          </a:p>
        </p:txBody>
      </p:sp>
      <p:sp>
        <p:nvSpPr>
          <p:cNvPr id="10" name="Rectangle 9"/>
          <p:cNvSpPr/>
          <p:nvPr userDrawn="1"/>
        </p:nvSpPr>
        <p:spPr>
          <a:xfrm>
            <a:off x="0" y="-1"/>
            <a:ext cx="12192000" cy="240145"/>
          </a:xfrm>
          <a:prstGeom prst="rect">
            <a:avLst/>
          </a:prstGeom>
          <a:solidFill>
            <a:srgbClr val="065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7" name="Picture 6"/>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0996266" y="6557893"/>
            <a:ext cx="903633" cy="228611"/>
          </a:xfrm>
          <a:prstGeom prst="rect">
            <a:avLst/>
          </a:prstGeom>
        </p:spPr>
      </p:pic>
    </p:spTree>
    <p:extLst>
      <p:ext uri="{BB962C8B-B14F-4D97-AF65-F5344CB8AC3E}">
        <p14:creationId xmlns:p14="http://schemas.microsoft.com/office/powerpoint/2010/main" val="41837299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Lst>
  <p:hf hdr="0" ftr="0" dt="0"/>
  <p:txStyles>
    <p:titleStyle>
      <a:lvl1pPr algn="l" defTabSz="685800" rtl="0" eaLnBrk="1" latinLnBrk="0" hangingPunct="1">
        <a:lnSpc>
          <a:spcPct val="90000"/>
        </a:lnSpc>
        <a:spcBef>
          <a:spcPct val="0"/>
        </a:spcBef>
        <a:buNone/>
        <a:defRPr sz="3300" b="1" i="0" kern="1200" baseline="0">
          <a:solidFill>
            <a:srgbClr val="06599A"/>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baseline="0">
          <a:solidFill>
            <a:schemeClr val="accent5">
              <a:lumMod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accent5">
              <a:lumMod val="7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2">
              <a:lumMod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2">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2">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759E"/>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16933" y="6350"/>
            <a:ext cx="12192000" cy="990600"/>
          </a:xfrm>
          <a:prstGeom prst="rect">
            <a:avLst/>
          </a:prstGeom>
          <a:solidFill>
            <a:srgbClr val="005A7A"/>
          </a:solidFill>
          <a:ln w="9525">
            <a:noFill/>
            <a:miter lim="800000"/>
            <a:headEnd/>
            <a:tailEnd/>
          </a:ln>
          <a:scene3d>
            <a:camera prst="orthographicFront"/>
            <a:lightRig rig="threePt" dir="t"/>
          </a:scene3d>
          <a:sp3d>
            <a:bevelT/>
          </a:sp3d>
        </p:spPr>
        <p:txBody>
          <a:bodyPr lIns="91388" tIns="45694" rIns="91388" bIns="45694"/>
          <a:lstStyle/>
          <a:p>
            <a:pPr algn="ctr" defTabSz="914400" fontAlgn="base">
              <a:spcBef>
                <a:spcPct val="0"/>
              </a:spcBef>
              <a:spcAft>
                <a:spcPct val="0"/>
              </a:spcAft>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pic>
        <p:nvPicPr>
          <p:cNvPr id="16" name="Picture 7"/>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5670551" y="19050"/>
            <a:ext cx="6487583"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18786" name="Rectangle 2"/>
          <p:cNvSpPr>
            <a:spLocks noGrp="1" noChangeArrowheads="1"/>
          </p:cNvSpPr>
          <p:nvPr>
            <p:ph type="body" idx="1"/>
          </p:nvPr>
        </p:nvSpPr>
        <p:spPr bwMode="auto">
          <a:xfrm>
            <a:off x="1864787" y="1314450"/>
            <a:ext cx="8707967" cy="215900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defTabSz="914400" fontAlgn="base">
              <a:spcBef>
                <a:spcPct val="0"/>
              </a:spcBef>
              <a:spcAft>
                <a:spcPct val="0"/>
              </a:spcAft>
              <a:defRPr/>
            </a:pPr>
            <a:endParaRPr lang="en-US"/>
          </a:p>
        </p:txBody>
      </p:sp>
      <p:sp>
        <p:nvSpPr>
          <p:cNvPr id="20" name="Footer Placeholder 4"/>
          <p:cNvSpPr>
            <a:spLocks noGrp="1"/>
          </p:cNvSpPr>
          <p:nvPr>
            <p:ph type="ftr" sz="quarter" idx="3"/>
          </p:nvPr>
        </p:nvSpPr>
        <p:spPr>
          <a:xfrm>
            <a:off x="4165601" y="6245225"/>
            <a:ext cx="3860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defTabSz="914400" fontAlgn="base">
              <a:spcBef>
                <a:spcPct val="0"/>
              </a:spcBef>
              <a:spcAft>
                <a:spcPct val="0"/>
              </a:spcAft>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388" tIns="45694" rIns="91388" bIns="45694"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defRPr>
            </a:lvl1pPr>
          </a:lstStyle>
          <a:p>
            <a:pPr defTabSz="914400" fontAlgn="base">
              <a:spcBef>
                <a:spcPct val="0"/>
              </a:spcBef>
              <a:spcAft>
                <a:spcPct val="0"/>
              </a:spcAft>
              <a:defRPr/>
            </a:pPr>
            <a:fld id="{D3AB6153-B1D4-46A9-A9DC-2C006D87F326}" type="slidenum">
              <a:rPr lang="en-US" altLang="en-US" smtClean="0"/>
              <a:pPr defTabSz="914400" fontAlgn="base">
                <a:spcBef>
                  <a:spcPct val="0"/>
                </a:spcBef>
                <a:spcAft>
                  <a:spcPct val="0"/>
                </a:spcAft>
                <a:defRPr/>
              </a:pPr>
              <a:t>‹#›</a:t>
            </a:fld>
            <a:endParaRPr lang="en-US" altLang="en-US"/>
          </a:p>
        </p:txBody>
      </p:sp>
      <p:sp>
        <p:nvSpPr>
          <p:cNvPr id="8"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39" name="Rectangle 3"/>
          <p:cNvSpPr>
            <a:spLocks noChangeArrowheads="1"/>
          </p:cNvSpPr>
          <p:nvPr/>
        </p:nvSpPr>
        <p:spPr bwMode="auto">
          <a:xfrm rot="10800000" flipH="1">
            <a:off x="16933" y="1038233"/>
            <a:ext cx="12192000" cy="5819775"/>
          </a:xfrm>
          <a:prstGeom prst="rect">
            <a:avLst/>
          </a:prstGeom>
          <a:blipFill dpi="0" rotWithShape="1">
            <a:blip r:embed="rId5">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defTabSz="914400" fontAlgn="base">
              <a:spcBef>
                <a:spcPct val="0"/>
              </a:spcBef>
              <a:spcAft>
                <a:spcPct val="0"/>
              </a:spcAft>
              <a:defRPr/>
            </a:pPr>
            <a:endParaRPr lang="en-US" altLang="en-US" sz="1800" b="1">
              <a:solidFill>
                <a:srgbClr val="FFFFFF"/>
              </a:solidFill>
              <a:latin typeface="Arial" pitchFamily="34" charset="0"/>
            </a:endParaRPr>
          </a:p>
        </p:txBody>
      </p:sp>
      <p:pic>
        <p:nvPicPr>
          <p:cNvPr id="2" name="Picture 1">
            <a:extLst>
              <a:ext uri="{FF2B5EF4-FFF2-40B4-BE49-F238E27FC236}">
                <a16:creationId xmlns:a16="http://schemas.microsoft.com/office/drawing/2014/main" id="{5E180BFC-02B9-43A2-88DC-77F03FC3BCE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1264804915"/>
      </p:ext>
    </p:extLst>
  </p:cSld>
  <p:clrMap bg1="dk2" tx1="lt1" bg2="dk1" tx2="lt2" accent1="accent1" accent2="accent2" accent3="accent3" accent4="accent4" accent5="accent5" accent6="accent6" hlink="hlink" folHlink="folHlink"/>
  <p:sldLayoutIdLst>
    <p:sldLayoutId id="2147483727" r:id="rId1"/>
    <p:sldLayoutId id="2147483766" r:id="rId2"/>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759E"/>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16933" y="6350"/>
            <a:ext cx="12192000" cy="990600"/>
          </a:xfrm>
          <a:prstGeom prst="rect">
            <a:avLst/>
          </a:prstGeom>
          <a:solidFill>
            <a:srgbClr val="005A7A"/>
          </a:solidFill>
          <a:ln w="9525">
            <a:noFill/>
            <a:miter lim="800000"/>
            <a:headEnd/>
            <a:tailEnd/>
          </a:ln>
          <a:scene3d>
            <a:camera prst="orthographicFront"/>
            <a:lightRig rig="threePt" dir="t"/>
          </a:scene3d>
          <a:sp3d>
            <a:bevelT/>
          </a:sp3d>
        </p:spPr>
        <p:txBody>
          <a:bodyPr lIns="91388" tIns="45694" rIns="91388" bIns="45694"/>
          <a:lstStyle/>
          <a:p>
            <a:pPr eaLnBrk="1" hangingPunct="1">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pic>
        <p:nvPicPr>
          <p:cNvPr id="16" name="Picture 7"/>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5670551" y="1905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18786" name="Rectangle 2"/>
          <p:cNvSpPr>
            <a:spLocks noGrp="1" noChangeArrowheads="1"/>
          </p:cNvSpPr>
          <p:nvPr>
            <p:ph type="body" idx="1"/>
          </p:nvPr>
        </p:nvSpPr>
        <p:spPr bwMode="auto">
          <a:xfrm>
            <a:off x="1864787" y="1314450"/>
            <a:ext cx="8707967" cy="215900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1" y="6245225"/>
            <a:ext cx="3860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388" tIns="45694" rIns="91388" bIns="45694"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defRPr>
            </a:lvl1pPr>
          </a:lstStyle>
          <a:p>
            <a:pPr>
              <a:defRPr/>
            </a:pPr>
            <a:fld id="{D3AB6153-B1D4-46A9-A9DC-2C006D87F326}" type="slidenum">
              <a:rPr lang="en-US" altLang="en-US"/>
              <a:pPr>
                <a:defRPr/>
              </a:pPr>
              <a:t>‹#›</a:t>
            </a:fld>
            <a:endParaRPr lang="en-US" altLang="en-US"/>
          </a:p>
        </p:txBody>
      </p:sp>
      <p:sp>
        <p:nvSpPr>
          <p:cNvPr id="8"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39" name="Rectangle 3"/>
          <p:cNvSpPr>
            <a:spLocks noChangeArrowheads="1"/>
          </p:cNvSpPr>
          <p:nvPr/>
        </p:nvSpPr>
        <p:spPr bwMode="auto">
          <a:xfrm rot="10800000" flipH="1">
            <a:off x="16933" y="1038233"/>
            <a:ext cx="12192000" cy="5819775"/>
          </a:xfrm>
          <a:prstGeom prst="rect">
            <a:avLst/>
          </a:prstGeom>
          <a:blipFill dpi="0" rotWithShape="1">
            <a:blip r:embed="rId7">
              <a:alphaModFix amt="61000"/>
              <a:extLst>
                <a:ext uri="{28A0092B-C50C-407E-A947-70E740481C1C}">
                  <a14:useLocalDpi xmlns:a14="http://schemas.microsoft.com/office/drawing/2010/main"/>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l" eaLnBrk="1" hangingPunct="1">
              <a:defRPr/>
            </a:pPr>
            <a:endParaRPr lang="en-US" altLang="en-US" b="1">
              <a:solidFill>
                <a:srgbClr val="FFFFFF"/>
              </a:solidFill>
              <a:latin typeface="Arial" pitchFamily="34" charset="0"/>
            </a:endParaRPr>
          </a:p>
        </p:txBody>
      </p:sp>
      <p:pic>
        <p:nvPicPr>
          <p:cNvPr id="17" name="Picture 16"/>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73214" y="80695"/>
            <a:ext cx="1410964" cy="845707"/>
          </a:xfrm>
          <a:prstGeom prst="rect">
            <a:avLst/>
          </a:prstGeom>
          <a:noFill/>
          <a:ln>
            <a:noFill/>
          </a:ln>
          <a:effectLst>
            <a:prstShdw prst="shdw17" dist="17961" dir="2700000">
              <a:schemeClr val="accent1">
                <a:gamma/>
                <a:shade val="60000"/>
                <a:invGamma/>
              </a:schemeClr>
            </a:prstShdw>
          </a:effectLst>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9202683"/>
      </p:ext>
    </p:extLst>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759E"/>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16933" y="6350"/>
            <a:ext cx="12192000" cy="990600"/>
          </a:xfrm>
          <a:prstGeom prst="rect">
            <a:avLst/>
          </a:prstGeom>
          <a:solidFill>
            <a:srgbClr val="005A7A"/>
          </a:solidFill>
          <a:ln w="9525">
            <a:noFill/>
            <a:miter lim="800000"/>
            <a:headEnd/>
            <a:tailEnd/>
          </a:ln>
          <a:scene3d>
            <a:camera prst="orthographicFront"/>
            <a:lightRig rig="threePt" dir="t"/>
          </a:scene3d>
          <a:sp3d>
            <a:bevelT/>
          </a:sp3d>
        </p:spPr>
        <p:txBody>
          <a:bodyPr lIns="91388" tIns="45694" rIns="91388" bIns="45694"/>
          <a:lstStyle/>
          <a:p>
            <a:pPr algn="ctr" defTabSz="914400" fontAlgn="base">
              <a:spcBef>
                <a:spcPct val="0"/>
              </a:spcBef>
              <a:spcAft>
                <a:spcPct val="0"/>
              </a:spcAft>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pic>
        <p:nvPicPr>
          <p:cNvPr id="16" name="Picture 7"/>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5670551" y="19050"/>
            <a:ext cx="6487583"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18786" name="Rectangle 2"/>
          <p:cNvSpPr>
            <a:spLocks noGrp="1" noChangeArrowheads="1"/>
          </p:cNvSpPr>
          <p:nvPr>
            <p:ph type="body" idx="1"/>
          </p:nvPr>
        </p:nvSpPr>
        <p:spPr bwMode="auto">
          <a:xfrm>
            <a:off x="1864787" y="1314450"/>
            <a:ext cx="8707967" cy="215900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defTabSz="914400" fontAlgn="base">
              <a:spcBef>
                <a:spcPct val="0"/>
              </a:spcBef>
              <a:spcAft>
                <a:spcPct val="0"/>
              </a:spcAft>
              <a:defRPr/>
            </a:pPr>
            <a:endParaRPr lang="en-US"/>
          </a:p>
        </p:txBody>
      </p:sp>
      <p:sp>
        <p:nvSpPr>
          <p:cNvPr id="20" name="Footer Placeholder 4"/>
          <p:cNvSpPr>
            <a:spLocks noGrp="1"/>
          </p:cNvSpPr>
          <p:nvPr>
            <p:ph type="ftr" sz="quarter" idx="3"/>
          </p:nvPr>
        </p:nvSpPr>
        <p:spPr>
          <a:xfrm>
            <a:off x="4165601" y="6245225"/>
            <a:ext cx="3860800" cy="476250"/>
          </a:xfrm>
          <a:prstGeom prst="rect">
            <a:avLst/>
          </a:prstGeom>
        </p:spPr>
        <p:txBody>
          <a:bodyPr lIns="91388" tIns="45694" rIns="91388" bIns="45694"/>
          <a:lstStyle>
            <a:lvl1pPr algn="l" eaLnBrk="1" hangingPunct="1">
              <a:defRPr>
                <a:solidFill>
                  <a:srgbClr val="FFFFFF"/>
                </a:solidFill>
                <a:latin typeface="+mj-lt"/>
                <a:ea typeface="Tahoma"/>
                <a:cs typeface="+mn-cs"/>
              </a:defRPr>
            </a:lvl1pPr>
          </a:lstStyle>
          <a:p>
            <a:pPr defTabSz="914400" fontAlgn="base">
              <a:spcBef>
                <a:spcPct val="0"/>
              </a:spcBef>
              <a:spcAft>
                <a:spcPct val="0"/>
              </a:spcAft>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388" tIns="45694" rIns="91388" bIns="45694"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defRPr>
            </a:lvl1pPr>
          </a:lstStyle>
          <a:p>
            <a:pPr defTabSz="914400" fontAlgn="base">
              <a:spcBef>
                <a:spcPct val="0"/>
              </a:spcBef>
              <a:spcAft>
                <a:spcPct val="0"/>
              </a:spcAft>
              <a:defRPr/>
            </a:pPr>
            <a:fld id="{D3AB6153-B1D4-46A9-A9DC-2C006D87F326}" type="slidenum">
              <a:rPr lang="en-US" altLang="en-US" smtClean="0"/>
              <a:pPr defTabSz="914400" fontAlgn="base">
                <a:spcBef>
                  <a:spcPct val="0"/>
                </a:spcBef>
                <a:spcAft>
                  <a:spcPct val="0"/>
                </a:spcAft>
                <a:defRPr/>
              </a:pPr>
              <a:t>‹#›</a:t>
            </a:fld>
            <a:endParaRPr lang="en-US" altLang="en-US"/>
          </a:p>
        </p:txBody>
      </p:sp>
      <p:sp>
        <p:nvSpPr>
          <p:cNvPr id="8"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algn="ctr" defTabSz="914400"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39" name="Rectangle 3"/>
          <p:cNvSpPr>
            <a:spLocks noChangeArrowheads="1"/>
          </p:cNvSpPr>
          <p:nvPr/>
        </p:nvSpPr>
        <p:spPr bwMode="auto">
          <a:xfrm rot="10800000" flipH="1">
            <a:off x="16933" y="1038233"/>
            <a:ext cx="12192000" cy="5819775"/>
          </a:xfrm>
          <a:prstGeom prst="rect">
            <a:avLst/>
          </a:prstGeom>
          <a:blipFill dpi="0" rotWithShape="1">
            <a:blip r:embed="rId6">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defTabSz="914400" fontAlgn="base">
              <a:spcBef>
                <a:spcPct val="0"/>
              </a:spcBef>
              <a:spcAft>
                <a:spcPct val="0"/>
              </a:spcAft>
              <a:defRPr/>
            </a:pPr>
            <a:endParaRPr lang="en-US" altLang="en-US" sz="1800" b="1">
              <a:solidFill>
                <a:srgbClr val="FFFFFF"/>
              </a:solidFill>
              <a:latin typeface="Arial" pitchFamily="34" charset="0"/>
            </a:endParaRPr>
          </a:p>
        </p:txBody>
      </p:sp>
      <p:pic>
        <p:nvPicPr>
          <p:cNvPr id="2" name="Picture 1">
            <a:extLst>
              <a:ext uri="{FF2B5EF4-FFF2-40B4-BE49-F238E27FC236}">
                <a16:creationId xmlns:a16="http://schemas.microsoft.com/office/drawing/2014/main" id="{5E180BFC-02B9-43A2-88DC-77F03FC3BCE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3667686631"/>
      </p:ext>
    </p:extLst>
  </p:cSld>
  <p:clrMap bg1="dk2" tx1="lt1" bg2="dk1" tx2="lt2" accent1="accent1" accent2="accent2" accent3="accent3" accent4="accent4" accent5="accent5" accent6="accent6" hlink="hlink" folHlink="folHlink"/>
  <p:sldLayoutIdLst>
    <p:sldLayoutId id="2147483749" r:id="rId1"/>
    <p:sldLayoutId id="2147483750" r:id="rId2"/>
    <p:sldLayoutId id="2147483751" r:id="rId3"/>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366713"/>
            <a:ext cx="12192000" cy="84140"/>
          </a:xfrm>
          <a:prstGeom prst="rect">
            <a:avLst/>
          </a:prstGeom>
          <a:solidFill>
            <a:schemeClr val="accent2">
              <a:alpha val="50000"/>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3" name="Shape 3"/>
          <p:cNvSpPr/>
          <p:nvPr/>
        </p:nvSpPr>
        <p:spPr>
          <a:xfrm>
            <a:off x="0" y="0"/>
            <a:ext cx="12192000" cy="311150"/>
          </a:xfrm>
          <a:prstGeom prst="rect">
            <a:avLst/>
          </a:prstGeom>
          <a:solidFill>
            <a:srgbClr val="424456"/>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4" name="Shape 4"/>
          <p:cNvSpPr/>
          <p:nvPr/>
        </p:nvSpPr>
        <p:spPr>
          <a:xfrm>
            <a:off x="0" y="307976"/>
            <a:ext cx="12192000" cy="92075"/>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5" name="Shape 5"/>
          <p:cNvSpPr/>
          <p:nvPr/>
        </p:nvSpPr>
        <p:spPr>
          <a:xfrm flipV="1">
            <a:off x="7213600" y="360363"/>
            <a:ext cx="4978400" cy="90490"/>
          </a:xfrm>
          <a:prstGeom prst="rect">
            <a:avLst/>
          </a:prstGeom>
          <a:solidFill>
            <a:schemeClr val="accent2"/>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6" name="Shape 6"/>
          <p:cNvSpPr/>
          <p:nvPr/>
        </p:nvSpPr>
        <p:spPr>
          <a:xfrm flipV="1">
            <a:off x="7213600" y="439737"/>
            <a:ext cx="4978400" cy="180978"/>
          </a:xfrm>
          <a:prstGeom prst="rect">
            <a:avLst/>
          </a:prstGeom>
          <a:solidFill>
            <a:schemeClr val="accent2">
              <a:alpha val="50000"/>
            </a:scheme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7" name="Shape 7"/>
          <p:cNvSpPr/>
          <p:nvPr/>
        </p:nvSpPr>
        <p:spPr>
          <a:xfrm>
            <a:off x="7209367" y="496887"/>
            <a:ext cx="4085167" cy="28578"/>
          </a:xfrm>
          <a:prstGeom prst="roundRect">
            <a:avLst>
              <a:gd name="adj" fmla="val 16667"/>
            </a:avLst>
          </a:prstGeom>
          <a:solidFill>
            <a:srgbClr val="FFFFFF"/>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8" name="Shape 8"/>
          <p:cNvSpPr/>
          <p:nvPr/>
        </p:nvSpPr>
        <p:spPr>
          <a:xfrm>
            <a:off x="9831918" y="588963"/>
            <a:ext cx="2133604" cy="36515"/>
          </a:xfrm>
          <a:prstGeom prst="roundRect">
            <a:avLst>
              <a:gd name="adj" fmla="val 16667"/>
            </a:avLst>
          </a:prstGeom>
          <a:solidFill>
            <a:srgbClr val="FFFFFF"/>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9" name="Shape 9"/>
          <p:cNvSpPr/>
          <p:nvPr/>
        </p:nvSpPr>
        <p:spPr>
          <a:xfrm>
            <a:off x="12113685" y="-1591"/>
            <a:ext cx="76204" cy="620719"/>
          </a:xfrm>
          <a:prstGeom prst="rect">
            <a:avLst/>
          </a:prstGeom>
          <a:solidFill>
            <a:srgbClr val="FFFFFF">
              <a:alpha val="65098"/>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0" name="Shape 10"/>
          <p:cNvSpPr/>
          <p:nvPr/>
        </p:nvSpPr>
        <p:spPr>
          <a:xfrm>
            <a:off x="12058651" y="-1591"/>
            <a:ext cx="38104" cy="620719"/>
          </a:xfrm>
          <a:prstGeom prst="rect">
            <a:avLst/>
          </a:prstGeom>
          <a:solidFill>
            <a:srgbClr val="FFFFFF">
              <a:alpha val="65098"/>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1" name="Shape 11"/>
          <p:cNvSpPr/>
          <p:nvPr/>
        </p:nvSpPr>
        <p:spPr>
          <a:xfrm>
            <a:off x="12031132" y="-1591"/>
            <a:ext cx="16939" cy="620719"/>
          </a:xfrm>
          <a:prstGeom prst="rect">
            <a:avLst/>
          </a:prstGeom>
          <a:solidFill>
            <a:srgbClr val="FFFFFF">
              <a:alpha val="60000"/>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2" name="Shape 12"/>
          <p:cNvSpPr/>
          <p:nvPr/>
        </p:nvSpPr>
        <p:spPr>
          <a:xfrm>
            <a:off x="11967633" y="-1591"/>
            <a:ext cx="35984" cy="620719"/>
          </a:xfrm>
          <a:prstGeom prst="rect">
            <a:avLst/>
          </a:prstGeom>
          <a:solidFill>
            <a:srgbClr val="FFFFFF">
              <a:alpha val="40000"/>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3" name="Shape 13"/>
          <p:cNvSpPr/>
          <p:nvPr/>
        </p:nvSpPr>
        <p:spPr>
          <a:xfrm>
            <a:off x="11887200" y="0"/>
            <a:ext cx="74089" cy="585788"/>
          </a:xfrm>
          <a:prstGeom prst="rect">
            <a:avLst/>
          </a:prstGeom>
          <a:solidFill>
            <a:srgbClr val="FFFFFF">
              <a:alpha val="20000"/>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4" name="Shape 14"/>
          <p:cNvSpPr/>
          <p:nvPr/>
        </p:nvSpPr>
        <p:spPr>
          <a:xfrm>
            <a:off x="11828989" y="0"/>
            <a:ext cx="16936" cy="585788"/>
          </a:xfrm>
          <a:prstGeom prst="rect">
            <a:avLst/>
          </a:prstGeom>
          <a:solidFill>
            <a:srgbClr val="FFFFFF">
              <a:alpha val="30196"/>
            </a:srgbClr>
          </a:solidFill>
          <a:ln w="12700">
            <a:miter lim="400000"/>
          </a:ln>
        </p:spPr>
        <p:txBody>
          <a:bodyPr lIns="45718" tIns="45718" rIns="45718" bIns="45718" anchor="ctr"/>
          <a:lstStyle/>
          <a:p>
            <a:pPr algn="ctr">
              <a:defRPr>
                <a:solidFill>
                  <a:srgbClr val="FFFFFF"/>
                </a:solidFill>
                <a:latin typeface="Georgia"/>
                <a:ea typeface="Georgia"/>
                <a:cs typeface="Georgia"/>
                <a:sym typeface="Georgia"/>
              </a:defRPr>
            </a:pPr>
            <a:endParaRPr sz="1800"/>
          </a:p>
        </p:txBody>
      </p:sp>
      <p:sp>
        <p:nvSpPr>
          <p:cNvPr id="15" name="Shape 15"/>
          <p:cNvSpPr>
            <a:spLocks noGrp="1"/>
          </p:cNvSpPr>
          <p:nvPr>
            <p:ph type="title"/>
          </p:nvPr>
        </p:nvSpPr>
        <p:spPr>
          <a:xfrm>
            <a:off x="609600" y="1143000"/>
            <a:ext cx="10972800" cy="106680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p>
            <a:r>
              <a:t>Click to edit Master title style</a:t>
            </a:r>
          </a:p>
        </p:txBody>
      </p:sp>
      <p:sp>
        <p:nvSpPr>
          <p:cNvPr id="16" name="Shape 16"/>
          <p:cNvSpPr>
            <a:spLocks noGrp="1"/>
          </p:cNvSpPr>
          <p:nvPr>
            <p:ph type="body" idx="1"/>
          </p:nvPr>
        </p:nvSpPr>
        <p:spPr>
          <a:xfrm>
            <a:off x="609600" y="2249489"/>
            <a:ext cx="10972800" cy="43243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ormAutofit/>
          </a:bodyPr>
          <a:lstStyle/>
          <a:p>
            <a:r>
              <a:t>Click to edit Master text styles</a:t>
            </a:r>
          </a:p>
          <a:p>
            <a:pPr lvl="1"/>
            <a:r>
              <a:t>Second level</a:t>
            </a:r>
          </a:p>
          <a:p>
            <a:pPr lvl="2"/>
            <a:r>
              <a:t>Third level</a:t>
            </a:r>
          </a:p>
          <a:p>
            <a:pPr lvl="3"/>
            <a:r>
              <a:t>Fourth level</a:t>
            </a:r>
          </a:p>
          <a:p>
            <a:pPr lvl="4"/>
            <a:r>
              <a:t>Fifth level</a:t>
            </a:r>
          </a:p>
        </p:txBody>
      </p:sp>
      <p:sp>
        <p:nvSpPr>
          <p:cNvPr id="17" name="Shape 17"/>
          <p:cNvSpPr>
            <a:spLocks noGrp="1"/>
          </p:cNvSpPr>
          <p:nvPr>
            <p:ph type="sldNum" sz="quarter" idx="2"/>
          </p:nvPr>
        </p:nvSpPr>
        <p:spPr>
          <a:xfrm>
            <a:off x="11480953" y="-1026"/>
            <a:ext cx="433768" cy="369328"/>
          </a:xfrm>
          <a:prstGeom prst="rect">
            <a:avLst/>
          </a:prstGeom>
          <a:ln w="12700">
            <a:miter lim="400000"/>
          </a:ln>
        </p:spPr>
        <p:txBody>
          <a:bodyPr wrap="none" lIns="45718" tIns="45718" rIns="45718" bIns="45718" anchor="b">
            <a:spAutoFit/>
          </a:bodyPr>
          <a:lstStyle>
            <a:lvl1pPr algn="r">
              <a:defRPr>
                <a:solidFill>
                  <a:srgbClr val="FFFFFF"/>
                </a:solidFill>
                <a:latin typeface="Georgia"/>
                <a:ea typeface="Georgia"/>
                <a:cs typeface="Georgia"/>
                <a:sym typeface="Georgia"/>
              </a:defRPr>
            </a:lvl1pPr>
          </a:lstStyle>
          <a:p>
            <a:fld id="{86CB4B4D-7CA3-9044-876B-883B54F8677D}" type="slidenum">
              <a:t>‹#›</a:t>
            </a:fld>
            <a:endParaRPr/>
          </a:p>
        </p:txBody>
      </p:sp>
    </p:spTree>
    <p:extLst>
      <p:ext uri="{BB962C8B-B14F-4D97-AF65-F5344CB8AC3E}">
        <p14:creationId xmlns:p14="http://schemas.microsoft.com/office/powerpoint/2010/main" val="114779162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txStyles>
    <p:title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p:titleStyle>
    <p:bodyStyle>
      <a:lvl1pPr marL="365125" marR="0" indent="-255588"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1pPr>
      <a:lvl2pPr marL="676150" marR="0" indent="-264989"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2pPr>
      <a:lvl3pPr marL="958850" marR="0" indent="-255587"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3pPr>
      <a:lvl4pPr marL="1234064" marR="0" indent="-254576"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4pPr>
      <a:lvl5pPr marL="1462087" marR="0" indent="-255587"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5pPr>
      <a:lvl6pPr marL="1710944" marR="0" indent="-284480"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6pPr>
      <a:lvl7pPr marL="1965959" marR="0" indent="-320038"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7pPr>
      <a:lvl8pPr marL="2188461" marR="0" indent="-341373"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8pPr>
      <a:lvl9pPr marL="2423159" marR="0" indent="-365759"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eorgia"/>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Rectangle 5"/>
          <p:cNvSpPr>
            <a:spLocks noGrp="1" noChangeArrowheads="1"/>
          </p:cNvSpPr>
          <p:nvPr>
            <p:ph type="title"/>
          </p:nvPr>
        </p:nvSpPr>
        <p:spPr bwMode="auto">
          <a:xfrm>
            <a:off x="302685" y="228600"/>
            <a:ext cx="11586633"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6"/>
          <p:cNvSpPr>
            <a:spLocks noGrp="1" noChangeArrowheads="1"/>
          </p:cNvSpPr>
          <p:nvPr>
            <p:ph type="body" idx="1"/>
          </p:nvPr>
        </p:nvSpPr>
        <p:spPr bwMode="auto">
          <a:xfrm>
            <a:off x="254000" y="1447800"/>
            <a:ext cx="116840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802231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hf hdr="0" ftr="0" dt="0"/>
  <p:txStyles>
    <p:titleStyle>
      <a:lvl1pPr algn="l" rtl="0" eaLnBrk="0" fontAlgn="base" hangingPunct="0">
        <a:spcBef>
          <a:spcPct val="0"/>
        </a:spcBef>
        <a:spcAft>
          <a:spcPct val="0"/>
        </a:spcAft>
        <a:defRPr sz="3200" b="1">
          <a:solidFill>
            <a:srgbClr val="004080"/>
          </a:solidFill>
          <a:latin typeface="+mj-lt"/>
          <a:ea typeface="+mj-ea"/>
          <a:cs typeface="+mj-cs"/>
        </a:defRPr>
      </a:lvl1pPr>
      <a:lvl2pPr algn="l" rtl="0" eaLnBrk="0" fontAlgn="base" hangingPunct="0">
        <a:spcBef>
          <a:spcPct val="0"/>
        </a:spcBef>
        <a:spcAft>
          <a:spcPct val="0"/>
        </a:spcAft>
        <a:defRPr sz="3200" b="1">
          <a:solidFill>
            <a:srgbClr val="004080"/>
          </a:solidFill>
          <a:latin typeface="Arial" charset="0"/>
        </a:defRPr>
      </a:lvl2pPr>
      <a:lvl3pPr algn="l" rtl="0" eaLnBrk="0" fontAlgn="base" hangingPunct="0">
        <a:spcBef>
          <a:spcPct val="0"/>
        </a:spcBef>
        <a:spcAft>
          <a:spcPct val="0"/>
        </a:spcAft>
        <a:defRPr sz="3200" b="1">
          <a:solidFill>
            <a:srgbClr val="004080"/>
          </a:solidFill>
          <a:latin typeface="Arial" charset="0"/>
        </a:defRPr>
      </a:lvl3pPr>
      <a:lvl4pPr algn="l" rtl="0" eaLnBrk="0" fontAlgn="base" hangingPunct="0">
        <a:spcBef>
          <a:spcPct val="0"/>
        </a:spcBef>
        <a:spcAft>
          <a:spcPct val="0"/>
        </a:spcAft>
        <a:defRPr sz="3200" b="1">
          <a:solidFill>
            <a:srgbClr val="004080"/>
          </a:solidFill>
          <a:latin typeface="Arial" charset="0"/>
        </a:defRPr>
      </a:lvl4pPr>
      <a:lvl5pPr algn="l" rtl="0" eaLnBrk="0" fontAlgn="base" hangingPunct="0">
        <a:spcBef>
          <a:spcPct val="0"/>
        </a:spcBef>
        <a:spcAft>
          <a:spcPct val="0"/>
        </a:spcAft>
        <a:defRPr sz="3200" b="1">
          <a:solidFill>
            <a:srgbClr val="004080"/>
          </a:solidFill>
          <a:latin typeface="Arial" charset="0"/>
        </a:defRPr>
      </a:lvl5pPr>
      <a:lvl6pPr marL="457200" algn="l" rtl="0" fontAlgn="base">
        <a:spcBef>
          <a:spcPct val="0"/>
        </a:spcBef>
        <a:spcAft>
          <a:spcPct val="0"/>
        </a:spcAft>
        <a:defRPr sz="3200" b="1">
          <a:solidFill>
            <a:srgbClr val="004080"/>
          </a:solidFill>
          <a:latin typeface="Arial" charset="0"/>
        </a:defRPr>
      </a:lvl6pPr>
      <a:lvl7pPr marL="914400" algn="l" rtl="0" fontAlgn="base">
        <a:spcBef>
          <a:spcPct val="0"/>
        </a:spcBef>
        <a:spcAft>
          <a:spcPct val="0"/>
        </a:spcAft>
        <a:defRPr sz="3200" b="1">
          <a:solidFill>
            <a:srgbClr val="004080"/>
          </a:solidFill>
          <a:latin typeface="Arial" charset="0"/>
        </a:defRPr>
      </a:lvl7pPr>
      <a:lvl8pPr marL="1371600" algn="l" rtl="0" fontAlgn="base">
        <a:spcBef>
          <a:spcPct val="0"/>
        </a:spcBef>
        <a:spcAft>
          <a:spcPct val="0"/>
        </a:spcAft>
        <a:defRPr sz="3200" b="1">
          <a:solidFill>
            <a:srgbClr val="004080"/>
          </a:solidFill>
          <a:latin typeface="Arial" charset="0"/>
        </a:defRPr>
      </a:lvl8pPr>
      <a:lvl9pPr marL="1828800" algn="l" rtl="0" fontAlgn="base">
        <a:spcBef>
          <a:spcPct val="0"/>
        </a:spcBef>
        <a:spcAft>
          <a:spcPct val="0"/>
        </a:spcAft>
        <a:defRPr sz="3200" b="1">
          <a:solidFill>
            <a:srgbClr val="004080"/>
          </a:solidFill>
          <a:latin typeface="Arial" charset="0"/>
        </a:defRPr>
      </a:lvl9pPr>
    </p:titleStyle>
    <p:bodyStyle>
      <a:lvl1pPr marL="288925" indent="-288925" algn="l" rtl="0" eaLnBrk="0" fontAlgn="base" hangingPunct="0">
        <a:spcBef>
          <a:spcPct val="20000"/>
        </a:spcBef>
        <a:spcAft>
          <a:spcPct val="0"/>
        </a:spcAft>
        <a:buClr>
          <a:srgbClr val="D0470A"/>
        </a:buClr>
        <a:buFont typeface="Times" pitchFamily="18" charset="0"/>
        <a:buChar char="•"/>
        <a:defRPr sz="2800">
          <a:solidFill>
            <a:schemeClr val="tx1"/>
          </a:solidFill>
          <a:latin typeface="+mn-lt"/>
          <a:ea typeface="+mn-ea"/>
          <a:cs typeface="+mn-cs"/>
        </a:defRPr>
      </a:lvl1pPr>
      <a:lvl2pPr marL="765175" indent="-285750" algn="l" rtl="0" eaLnBrk="0" fontAlgn="base" hangingPunct="0">
        <a:spcBef>
          <a:spcPct val="20000"/>
        </a:spcBef>
        <a:spcAft>
          <a:spcPct val="0"/>
        </a:spcAft>
        <a:buClr>
          <a:schemeClr val="accent1"/>
        </a:buClr>
        <a:buChar char="–"/>
        <a:defRPr sz="2400">
          <a:solidFill>
            <a:schemeClr val="tx1"/>
          </a:solidFill>
          <a:latin typeface="+mn-lt"/>
        </a:defRPr>
      </a:lvl2pPr>
      <a:lvl3pPr marL="1184275" indent="-228600" algn="l" rtl="0" eaLnBrk="0" fontAlgn="base" hangingPunct="0">
        <a:spcBef>
          <a:spcPct val="20000"/>
        </a:spcBef>
        <a:spcAft>
          <a:spcPct val="0"/>
        </a:spcAft>
        <a:buClr>
          <a:schemeClr val="accent1"/>
        </a:buClr>
        <a:buChar char="•"/>
        <a:defRPr sz="2000">
          <a:solidFill>
            <a:schemeClr val="tx1"/>
          </a:solidFill>
          <a:latin typeface="+mn-lt"/>
        </a:defRPr>
      </a:lvl3pPr>
      <a:lvl4pPr marL="1603375" indent="-228600" algn="l" rtl="0" eaLnBrk="0" fontAlgn="base" hangingPunct="0">
        <a:spcBef>
          <a:spcPct val="20000"/>
        </a:spcBef>
        <a:spcAft>
          <a:spcPct val="0"/>
        </a:spcAft>
        <a:buClr>
          <a:schemeClr val="accent1"/>
        </a:buClr>
        <a:buChar char="–"/>
        <a:defRPr>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1600">
          <a:solidFill>
            <a:schemeClr val="tx1"/>
          </a:solidFill>
          <a:latin typeface="+mn-lt"/>
        </a:defRPr>
      </a:lvl5pPr>
      <a:lvl6pPr marL="2514600" indent="-228600" algn="l" rtl="0" fontAlgn="base">
        <a:spcBef>
          <a:spcPct val="20000"/>
        </a:spcBef>
        <a:spcAft>
          <a:spcPct val="0"/>
        </a:spcAft>
        <a:buClr>
          <a:schemeClr val="accent1"/>
        </a:buClr>
        <a:buChar char="»"/>
        <a:defRPr sz="1600">
          <a:solidFill>
            <a:schemeClr val="tx1"/>
          </a:solidFill>
          <a:latin typeface="+mn-lt"/>
        </a:defRPr>
      </a:lvl6pPr>
      <a:lvl7pPr marL="2971800" indent="-228600" algn="l" rtl="0" fontAlgn="base">
        <a:spcBef>
          <a:spcPct val="20000"/>
        </a:spcBef>
        <a:spcAft>
          <a:spcPct val="0"/>
        </a:spcAft>
        <a:buClr>
          <a:schemeClr val="accent1"/>
        </a:buClr>
        <a:buChar char="»"/>
        <a:defRPr sz="1600">
          <a:solidFill>
            <a:schemeClr val="tx1"/>
          </a:solidFill>
          <a:latin typeface="+mn-lt"/>
        </a:defRPr>
      </a:lvl7pPr>
      <a:lvl8pPr marL="3429000" indent="-228600" algn="l" rtl="0" fontAlgn="base">
        <a:spcBef>
          <a:spcPct val="20000"/>
        </a:spcBef>
        <a:spcAft>
          <a:spcPct val="0"/>
        </a:spcAft>
        <a:buClr>
          <a:schemeClr val="accent1"/>
        </a:buClr>
        <a:buChar char="»"/>
        <a:defRPr sz="1600">
          <a:solidFill>
            <a:schemeClr val="tx1"/>
          </a:solidFill>
          <a:latin typeface="+mn-lt"/>
        </a:defRPr>
      </a:lvl8pPr>
      <a:lvl9pPr marL="3886200" indent="-228600" algn="l" rtl="0" fontAlgn="base">
        <a:spcBef>
          <a:spcPct val="20000"/>
        </a:spcBef>
        <a:spcAft>
          <a:spcPct val="0"/>
        </a:spcAft>
        <a:buClr>
          <a:schemeClr val="accent1"/>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6BE7DE-8B30-48D9-B223-D59DC23C3E3B}" type="datetimeFigureOut">
              <a:rPr lang="en-US" smtClean="0">
                <a:solidFill>
                  <a:prstClr val="black">
                    <a:tint val="75000"/>
                  </a:prstClr>
                </a:solidFill>
              </a:rPr>
              <a:pPr/>
              <a:t>3/1/2019</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EE5745-C76B-413F-BB4C-1C01A3A89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1150770"/>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55.xml"/></Relationships>
</file>

<file path=ppt/slides/_rels/slide10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5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4.xml"/></Relationships>
</file>

<file path=ppt/slides/_rels/slide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54.xml"/></Relationships>
</file>

<file path=ppt/slides/_rels/slide10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4.png"/><Relationship Id="rId1" Type="http://schemas.openxmlformats.org/officeDocument/2006/relationships/slideLayout" Target="../slideLayouts/slideLayout55.xml"/></Relationships>
</file>

<file path=ppt/slides/_rels/slide10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5.xml"/></Relationships>
</file>

<file path=ppt/slides/_rels/slide108.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76.png"/><Relationship Id="rId1" Type="http://schemas.openxmlformats.org/officeDocument/2006/relationships/slideLayout" Target="../slideLayouts/slideLayout55.xml"/></Relationships>
</file>

<file path=ppt/slides/_rels/slide10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55.xml"/><Relationship Id="rId4" Type="http://schemas.openxmlformats.org/officeDocument/2006/relationships/image" Target="../media/image8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68.jpg"/><Relationship Id="rId1" Type="http://schemas.openxmlformats.org/officeDocument/2006/relationships/slideLayout" Target="../slideLayouts/slideLayout5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1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jpeg"/><Relationship Id="rId1" Type="http://schemas.openxmlformats.org/officeDocument/2006/relationships/slideLayout" Target="../slideLayouts/slideLayout55.xml"/><Relationship Id="rId4" Type="http://schemas.openxmlformats.org/officeDocument/2006/relationships/image" Target="../media/image84.png"/></Relationships>
</file>

<file path=ppt/slides/_rels/slide113.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55.xml"/></Relationships>
</file>

<file path=ppt/slides/_rels/slide114.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50.xml"/></Relationships>
</file>

<file path=ppt/slides/_rels/slide11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50.xml"/></Relationships>
</file>

<file path=ppt/slides/_rels/slide116.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50.xml"/></Relationships>
</file>

<file path=ppt/slides/_rels/slide117.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g"/><Relationship Id="rId1" Type="http://schemas.openxmlformats.org/officeDocument/2006/relationships/slideLayout" Target="../slideLayouts/slideLayout50.xml"/></Relationships>
</file>

<file path=ppt/slides/_rels/slide11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50.xml"/></Relationships>
</file>

<file path=ppt/slides/_rels/slide119.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36.xml"/><Relationship Id="rId1" Type="http://schemas.openxmlformats.org/officeDocument/2006/relationships/slideLayout" Target="../slideLayouts/slideLayout50.xml"/><Relationship Id="rId4" Type="http://schemas.openxmlformats.org/officeDocument/2006/relationships/image" Target="../media/image95.jp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21.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49.xml"/><Relationship Id="rId5" Type="http://schemas.openxmlformats.org/officeDocument/2006/relationships/image" Target="../media/image99.jpg"/><Relationship Id="rId4" Type="http://schemas.openxmlformats.org/officeDocument/2006/relationships/image" Target="../media/image98.tiff"/></Relationships>
</file>

<file path=ppt/slides/_rels/slide1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7.xml"/><Relationship Id="rId1" Type="http://schemas.openxmlformats.org/officeDocument/2006/relationships/slideLayout" Target="../slideLayouts/slideLayout4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12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4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0.xml"/></Relationships>
</file>

<file path=ppt/slides/_rels/slide1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2.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1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5.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jpeg"/><Relationship Id="rId1" Type="http://schemas.openxmlformats.org/officeDocument/2006/relationships/slideLayout" Target="../slideLayouts/slideLayout19.xml"/></Relationships>
</file>

<file path=ppt/slides/_rels/slide13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3.jpeg"/><Relationship Id="rId1" Type="http://schemas.openxmlformats.org/officeDocument/2006/relationships/slideLayout" Target="../slideLayouts/slideLayout19.xml"/><Relationship Id="rId4" Type="http://schemas.openxmlformats.org/officeDocument/2006/relationships/image" Target="../media/image106.JPG"/></Relationships>
</file>

<file path=ppt/slides/_rels/slide13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1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4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8.xml"/><Relationship Id="rId1" Type="http://schemas.openxmlformats.org/officeDocument/2006/relationships/slideLayout" Target="../slideLayouts/slideLayout4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7.xml"/></Relationships>
</file>

<file path=ppt/slides/_rels/slide14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2.png"/><Relationship Id="rId1" Type="http://schemas.openxmlformats.org/officeDocument/2006/relationships/slideLayout" Target="../slideLayouts/slideLayout12.xml"/></Relationships>
</file>

<file path=ppt/slides/_rels/slide1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3.png"/><Relationship Id="rId1" Type="http://schemas.openxmlformats.org/officeDocument/2006/relationships/slideLayout" Target="../slideLayouts/slideLayout1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6.xml"/></Relationships>
</file>

<file path=ppt/slides/_rels/slide1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6.xml"/></Relationships>
</file>

<file path=ppt/slides/_rels/slide1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5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56.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117.png"/></Relationships>
</file>

<file path=ppt/slides/_rels/slide15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0.emf"/></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4.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0.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66.xml"/><Relationship Id="rId5" Type="http://schemas.openxmlformats.org/officeDocument/2006/relationships/image" Target="../media/image5.jpe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6.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4.png"/><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chart" Target="../charts/chart3.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0.emf"/></Relationships>
</file>

<file path=ppt/slides/_rels/slide5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6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JPG"/></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5.jpe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7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55.emf"/><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55.xml"/></Relationships>
</file>

<file path=ppt/slides/_rels/slide8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55.xml"/><Relationship Id="rId5" Type="http://schemas.openxmlformats.org/officeDocument/2006/relationships/image" Target="../media/image61.jpeg"/><Relationship Id="rId4" Type="http://schemas.openxmlformats.org/officeDocument/2006/relationships/image" Target="../media/image60.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0.xml"/></Relationships>
</file>

<file path=ppt/slides/_rels/slide8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0.xml"/></Relationships>
</file>

<file path=ppt/slides/_rels/slide8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0.jpeg"/><Relationship Id="rId1" Type="http://schemas.openxmlformats.org/officeDocument/2006/relationships/slideLayout" Target="../slideLayouts/slideLayout50.xml"/><Relationship Id="rId4" Type="http://schemas.openxmlformats.org/officeDocument/2006/relationships/image" Target="../media/image61.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5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50.xml"/></Relationships>
</file>

<file path=ppt/slides/_rels/slide9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9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50.xml"/></Relationships>
</file>

<file path=ppt/slides/_rels/slide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78797-8748-4A9E-AA11-3A40640F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853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372849" y="1929797"/>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Why this program?</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1608" y="3122023"/>
            <a:ext cx="5576703" cy="2543760"/>
          </a:xfrm>
          <a:prstGeom prst="rect">
            <a:avLst/>
          </a:prstGeom>
        </p:spPr>
      </p:pic>
    </p:spTree>
    <p:extLst>
      <p:ext uri="{BB962C8B-B14F-4D97-AF65-F5344CB8AC3E}">
        <p14:creationId xmlns:p14="http://schemas.microsoft.com/office/powerpoint/2010/main" val="412796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p:cNvSpPr>
          <p:nvPr>
            <p:ph type="title"/>
          </p:nvPr>
        </p:nvSpPr>
        <p:spPr>
          <a:xfrm>
            <a:off x="1810657" y="3483431"/>
            <a:ext cx="8625115" cy="1066800"/>
          </a:xfrm>
          <a:prstGeom prst="rect">
            <a:avLst/>
          </a:prstGeom>
        </p:spPr>
        <p:txBody>
          <a:bodyPr>
            <a:normAutofit fontScale="90000"/>
          </a:bodyPr>
          <a:lstStyle/>
          <a:p>
            <a:pPr algn="ctr"/>
            <a:br>
              <a:rPr lang="en-US" dirty="0"/>
            </a:br>
            <a:r>
              <a:rPr lang="en-US" dirty="0"/>
              <a:t>Systemic treatment options </a:t>
            </a:r>
            <a:br>
              <a:rPr lang="en-US" dirty="0"/>
            </a:br>
            <a:r>
              <a:rPr lang="en-US" dirty="0"/>
              <a:t>have been limited</a:t>
            </a:r>
            <a:br>
              <a:rPr lang="en-US" dirty="0"/>
            </a:br>
            <a:br>
              <a:rPr lang="en-US" dirty="0"/>
            </a:br>
            <a:r>
              <a:rPr lang="en-US" dirty="0"/>
              <a:t>No FDA-approved drugs</a:t>
            </a:r>
            <a:br>
              <a:rPr lang="en-US" dirty="0"/>
            </a:br>
            <a:br>
              <a:rPr lang="en-US" dirty="0"/>
            </a:br>
            <a:r>
              <a:rPr lang="en-US" dirty="0"/>
              <a:t>Platinum-based regimens highly toxic, not very effective</a:t>
            </a:r>
            <a:br>
              <a:rPr lang="en-US" dirty="0"/>
            </a:br>
            <a:br>
              <a:rPr lang="en-US" dirty="0"/>
            </a:br>
            <a:endParaRPr dirty="0"/>
          </a:p>
        </p:txBody>
      </p:sp>
    </p:spTree>
    <p:extLst>
      <p:ext uri="{BB962C8B-B14F-4D97-AF65-F5344CB8AC3E}">
        <p14:creationId xmlns:p14="http://schemas.microsoft.com/office/powerpoint/2010/main" val="80283087"/>
      </p:ext>
    </p:extLst>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 name="image7.png" descr="Screen Shot 2016-02-19 at 10.11.30 AM.png"/>
          <p:cNvPicPr>
            <a:picLocks noChangeAspect="1"/>
          </p:cNvPicPr>
          <p:nvPr/>
        </p:nvPicPr>
        <p:blipFill>
          <a:blip r:embed="rId3">
            <a:extLst/>
          </a:blip>
          <a:srcRect b="23865"/>
          <a:stretch>
            <a:fillRect/>
          </a:stretch>
        </p:blipFill>
        <p:spPr>
          <a:xfrm>
            <a:off x="2188031" y="1456454"/>
            <a:ext cx="7583257" cy="2274978"/>
          </a:xfrm>
          <a:prstGeom prst="rect">
            <a:avLst/>
          </a:prstGeom>
          <a:ln w="12700">
            <a:miter lim="400000"/>
          </a:ln>
        </p:spPr>
      </p:pic>
      <p:sp>
        <p:nvSpPr>
          <p:cNvPr id="226" name="Shape 226"/>
          <p:cNvSpPr/>
          <p:nvPr/>
        </p:nvSpPr>
        <p:spPr>
          <a:xfrm>
            <a:off x="534572" y="3957208"/>
            <a:ext cx="12103725" cy="2285239"/>
          </a:xfrm>
          <a:prstGeom prst="rect">
            <a:avLst/>
          </a:prstGeom>
          <a:ln w="12700">
            <a:miter lim="400000"/>
          </a:ln>
          <a:extLst>
            <a:ext uri="{C572A759-6A51-4108-AA02-DFA0A04FC94B}">
              <ma14:wrappingTextBoxFlag xmlns="" xmlns:ma14="http://schemas.microsoft.com/office/mac/drawingml/2011/main" val="1"/>
            </a:ext>
          </a:extLst>
        </p:spPr>
        <p:txBody>
          <a:bodyPr wrap="square" lIns="34289" tIns="34289" rIns="34289" bIns="34289">
            <a:spAutoFit/>
          </a:bodyPr>
          <a:lstStyle/>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sz="24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O</a:t>
            </a: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pen</a:t>
            </a: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a:t>
            </a: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label, uncontrolled, multicenter </a:t>
            </a: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a:t>
            </a: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10 centers in France)</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N = 36, followed to 48 weeks</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endPar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ORR 28%</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Partial response = 22%</a:t>
            </a:r>
            <a:endPar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Complete </a:t>
            </a: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r</a:t>
            </a:r>
            <a:r>
              <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esponse  = 6%</a:t>
            </a:r>
            <a:endPar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sz="2400">
                <a:latin typeface="+mj-lt"/>
                <a:ea typeface="+mj-ea"/>
                <a:cs typeface="+mj-cs"/>
                <a:sym typeface="Calibri"/>
              </a:defRPr>
            </a:pPr>
            <a:r>
              <a:rPr kumimoji="0" lang="en-US"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rPr>
              <a:t>Majority relapsed within 6 months</a:t>
            </a:r>
            <a:endParaRPr kumimoji="0" sz="2000" b="0" i="0" u="none" strike="noStrike" kern="0" cap="none" spc="0" normalizeH="0" baseline="0" noProof="0" dirty="0">
              <a:ln>
                <a:noFill/>
              </a:ln>
              <a:solidFill>
                <a:srgbClr val="000000"/>
              </a:solidFill>
              <a:effectLst/>
              <a:uLnTx/>
              <a:uFillTx/>
              <a:latin typeface="Trebuchet MS" charset="0"/>
              <a:ea typeface="Trebuchet MS" charset="0"/>
              <a:cs typeface="Trebuchet MS" charset="0"/>
              <a:sym typeface="Calibri"/>
            </a:endParaRPr>
          </a:p>
        </p:txBody>
      </p:sp>
      <p:sp>
        <p:nvSpPr>
          <p:cNvPr id="6" name="Shape 219">
            <a:extLst>
              <a:ext uri="{FF2B5EF4-FFF2-40B4-BE49-F238E27FC236}">
                <a16:creationId xmlns:a16="http://schemas.microsoft.com/office/drawing/2014/main" id="{445E936E-72FA-4E22-A520-1F8B4B8FF7DC}"/>
              </a:ext>
            </a:extLst>
          </p:cNvPr>
          <p:cNvSpPr txBox="1">
            <a:spLocks/>
          </p:cNvSpPr>
          <p:nvPr/>
        </p:nvSpPr>
        <p:spPr bwMode="auto">
          <a:xfrm>
            <a:off x="1524000" y="707227"/>
            <a:ext cx="9144000" cy="716435"/>
          </a:xfrm>
          <a:prstGeom prst="rect">
            <a:avLst/>
          </a:prstGeom>
          <a:solidFill>
            <a:srgbClr val="184B70">
              <a:alpha val="58000"/>
            </a:srgbClr>
          </a:solidFill>
          <a:ln>
            <a:noFill/>
          </a:ln>
          <a:effectLst/>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i="0">
                <a:solidFill>
                  <a:schemeClr val="bg1"/>
                </a:solidFill>
                <a:latin typeface="+mn-lt"/>
                <a:ea typeface="+mj-ea"/>
                <a:cs typeface="+mj-cs"/>
              </a:defRPr>
            </a:lvl1pPr>
            <a:lvl2pPr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2pPr>
            <a:lvl3pPr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3pPr>
            <a:lvl4pPr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4pPr>
            <a:lvl5pPr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5pPr>
            <a:lvl6pPr marL="457200"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6pPr>
            <a:lvl7pPr marL="914400"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7pPr>
            <a:lvl8pPr marL="1371600"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8pPr>
            <a:lvl9pPr marL="1828800" algn="l" rtl="0" eaLnBrk="1" fontAlgn="base" hangingPunct="1">
              <a:spcBef>
                <a:spcPct val="0"/>
              </a:spcBef>
              <a:spcAft>
                <a:spcPct val="0"/>
              </a:spcAft>
              <a:defRPr sz="3200">
                <a:solidFill>
                  <a:schemeClr val="tx2"/>
                </a:solidFill>
                <a:latin typeface="Georgia" pitchFamily="-72" charset="0"/>
                <a:ea typeface="ＭＳ Ｐゴシック" pitchFamily="-72" charset="-128"/>
                <a:cs typeface="ＭＳ Ｐゴシック" pitchFamily="-72"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FF"/>
                </a:solidFill>
                <a:effectLst/>
                <a:uLnTx/>
                <a:uFillTx/>
                <a:latin typeface="Helvetica"/>
                <a:cs typeface="Calibri"/>
                <a:sym typeface="Calibri"/>
              </a:rPr>
              <a:t>EGFRi – Cetuximab</a:t>
            </a:r>
          </a:p>
        </p:txBody>
      </p:sp>
    </p:spTree>
    <p:extLst>
      <p:ext uri="{BB962C8B-B14F-4D97-AF65-F5344CB8AC3E}">
        <p14:creationId xmlns:p14="http://schemas.microsoft.com/office/powerpoint/2010/main" val="698112893"/>
      </p:ext>
    </p:extLst>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758" y="654536"/>
            <a:ext cx="5140364" cy="6103257"/>
          </a:xfrm>
          <a:prstGeom prst="rect">
            <a:avLst/>
          </a:prstGeom>
        </p:spPr>
      </p:pic>
    </p:spTree>
    <p:extLst>
      <p:ext uri="{BB962C8B-B14F-4D97-AF65-F5344CB8AC3E}">
        <p14:creationId xmlns:p14="http://schemas.microsoft.com/office/powerpoint/2010/main" val="1759748782"/>
      </p:ext>
    </p:extLst>
  </p:cSld>
  <p:clrMapOvr>
    <a:masterClrMapping/>
  </p:clrMapOvr>
  <p:transition spd="slow"/>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p:cNvSpPr>
          <p:nvPr>
            <p:ph type="body" idx="1"/>
          </p:nvPr>
        </p:nvSpPr>
        <p:spPr>
          <a:xfrm>
            <a:off x="869517" y="2102211"/>
            <a:ext cx="8926286" cy="3921218"/>
          </a:xfrm>
          <a:prstGeom prst="rect">
            <a:avLst/>
          </a:prstGeom>
        </p:spPr>
        <p:txBody>
          <a:bodyPr>
            <a:normAutofit fontScale="92500" lnSpcReduction="10000"/>
          </a:bodyPr>
          <a:lstStyle/>
          <a:p>
            <a:pPr marL="228600" indent="-228600" defTabSz="211088">
              <a:spcBef>
                <a:spcPts val="0"/>
              </a:spcBef>
              <a:spcAft>
                <a:spcPts val="1200"/>
              </a:spcAft>
              <a:defRPr sz="3000"/>
            </a:pPr>
            <a:r>
              <a:rPr lang="en-US" dirty="0">
                <a:latin typeface="+mj-lt"/>
              </a:rPr>
              <a:t>85 metastatic CSCC patients treated with </a:t>
            </a:r>
            <a:r>
              <a:rPr lang="en-US" dirty="0" err="1">
                <a:latin typeface="+mj-lt"/>
              </a:rPr>
              <a:t>cemiplimab</a:t>
            </a:r>
            <a:endParaRPr lang="en-US" dirty="0">
              <a:latin typeface="+mj-lt"/>
            </a:endParaRPr>
          </a:p>
          <a:p>
            <a:pPr marL="228600" indent="-228600" defTabSz="211088">
              <a:spcBef>
                <a:spcPts val="0"/>
              </a:spcBef>
              <a:spcAft>
                <a:spcPts val="1200"/>
              </a:spcAft>
              <a:defRPr sz="3000"/>
            </a:pPr>
            <a:r>
              <a:rPr lang="en-US" dirty="0">
                <a:latin typeface="+mj-lt"/>
              </a:rPr>
              <a:t>80% had prior radiation, 55% prior systemic </a:t>
            </a:r>
            <a:r>
              <a:rPr lang="en-US" dirty="0" err="1">
                <a:latin typeface="+mj-lt"/>
              </a:rPr>
              <a:t>tx</a:t>
            </a:r>
            <a:endParaRPr lang="en-US" dirty="0">
              <a:latin typeface="+mj-lt"/>
            </a:endParaRPr>
          </a:p>
          <a:p>
            <a:pPr marL="228600" indent="-228600" defTabSz="211088">
              <a:spcBef>
                <a:spcPts val="0"/>
              </a:spcBef>
              <a:spcAft>
                <a:spcPts val="1200"/>
              </a:spcAft>
              <a:defRPr sz="3000"/>
            </a:pPr>
            <a:r>
              <a:rPr lang="en-US" dirty="0">
                <a:latin typeface="+mj-lt"/>
              </a:rPr>
              <a:t>41 responded: ORR = 48%</a:t>
            </a:r>
          </a:p>
          <a:p>
            <a:pPr marL="228600" indent="-228600" defTabSz="211088">
              <a:spcBef>
                <a:spcPts val="0"/>
              </a:spcBef>
              <a:spcAft>
                <a:spcPts val="1200"/>
              </a:spcAft>
              <a:defRPr sz="3000"/>
            </a:pPr>
            <a:endParaRPr lang="en-US" dirty="0">
              <a:latin typeface="+mj-lt"/>
            </a:endParaRPr>
          </a:p>
          <a:p>
            <a:pPr marL="228600" indent="-228600" defTabSz="211088">
              <a:spcBef>
                <a:spcPts val="0"/>
              </a:spcBef>
              <a:spcAft>
                <a:spcPts val="1200"/>
              </a:spcAft>
              <a:defRPr sz="3000"/>
            </a:pPr>
            <a:r>
              <a:rPr lang="en-US" dirty="0">
                <a:latin typeface="+mj-lt"/>
              </a:rPr>
              <a:t>Responses are durable: 85% still responding at median 8 month follow-up</a:t>
            </a:r>
          </a:p>
          <a:p>
            <a:pPr marL="228600" indent="-228600" defTabSz="211088">
              <a:spcBef>
                <a:spcPts val="0"/>
              </a:spcBef>
              <a:spcAft>
                <a:spcPts val="1200"/>
              </a:spcAft>
              <a:defRPr sz="3000"/>
            </a:pPr>
            <a:r>
              <a:rPr lang="en-US" dirty="0">
                <a:latin typeface="+mj-lt"/>
              </a:rPr>
              <a:t>7% discontinued due to adverse events </a:t>
            </a:r>
          </a:p>
          <a:p>
            <a:pPr marL="228600" indent="-228600" defTabSz="211088">
              <a:spcBef>
                <a:spcPts val="0"/>
              </a:spcBef>
              <a:spcAft>
                <a:spcPts val="1200"/>
              </a:spcAft>
              <a:defRPr sz="3000"/>
            </a:pPr>
            <a:endParaRPr lang="en-US" sz="3600" dirty="0">
              <a:latin typeface="+mj-lt"/>
            </a:endParaRPr>
          </a:p>
          <a:p>
            <a:pPr marL="228600" indent="-228600" defTabSz="211088">
              <a:spcBef>
                <a:spcPts val="0"/>
              </a:spcBef>
              <a:spcAft>
                <a:spcPts val="1200"/>
              </a:spcAft>
              <a:defRPr sz="3000"/>
            </a:pPr>
            <a:endParaRPr sz="2000" dirty="0"/>
          </a:p>
        </p:txBody>
      </p:sp>
      <p:sp>
        <p:nvSpPr>
          <p:cNvPr id="204" name="Shape 204"/>
          <p:cNvSpPr>
            <a:spLocks noGrp="1"/>
          </p:cNvSpPr>
          <p:nvPr>
            <p:ph type="title"/>
          </p:nvPr>
        </p:nvSpPr>
        <p:spPr>
          <a:xfrm>
            <a:off x="1027134" y="682923"/>
            <a:ext cx="9858580" cy="1085461"/>
          </a:xfrm>
          <a:prstGeom prst="rect">
            <a:avLst/>
          </a:prstGeom>
        </p:spPr>
        <p:txBody>
          <a:bodyPr>
            <a:noAutofit/>
          </a:bodyPr>
          <a:lstStyle>
            <a:lvl1pPr>
              <a:defRPr sz="3600"/>
            </a:lvl1pPr>
          </a:lstStyle>
          <a:p>
            <a:r>
              <a:rPr lang="en-US" dirty="0"/>
              <a:t>Anti PD-1 immunotherapy for metastatic CSCC</a:t>
            </a:r>
            <a:endParaRPr dirty="0"/>
          </a:p>
        </p:txBody>
      </p:sp>
      <p:sp>
        <p:nvSpPr>
          <p:cNvPr id="3" name="TextBox 2"/>
          <p:cNvSpPr txBox="1"/>
          <p:nvPr/>
        </p:nvSpPr>
        <p:spPr>
          <a:xfrm>
            <a:off x="658212" y="6172592"/>
            <a:ext cx="483240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rgbClr val="000000"/>
                </a:solidFill>
                <a:effectLst/>
                <a:uLnTx/>
                <a:uFillTx/>
                <a:latin typeface="Calibri"/>
                <a:ea typeface="+mj-ea"/>
                <a:cs typeface="Calibri"/>
                <a:sym typeface="Calibri"/>
              </a:rPr>
              <a:t>Migden</a:t>
            </a:r>
            <a:r>
              <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rPr>
              <a:t>/</a:t>
            </a:r>
            <a:r>
              <a:rPr kumimoji="0" lang="en-US" sz="1800" b="0" i="0" u="none" strike="noStrike" kern="0" cap="none" spc="0" normalizeH="0" baseline="0" noProof="0" dirty="0" err="1">
                <a:ln>
                  <a:noFill/>
                </a:ln>
                <a:solidFill>
                  <a:srgbClr val="000000"/>
                </a:solidFill>
                <a:effectLst/>
                <a:uLnTx/>
                <a:uFillTx/>
                <a:latin typeface="Calibri"/>
                <a:ea typeface="+mj-ea"/>
                <a:cs typeface="Calibri"/>
                <a:sym typeface="Calibri"/>
              </a:rPr>
              <a:t>Rischin</a:t>
            </a:r>
            <a:r>
              <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rPr>
              <a:t>, Lowy/Fury et al, NEJM, June 2018</a:t>
            </a:r>
          </a:p>
        </p:txBody>
      </p:sp>
    </p:spTree>
    <p:extLst>
      <p:ext uri="{BB962C8B-B14F-4D97-AF65-F5344CB8AC3E}">
        <p14:creationId xmlns:p14="http://schemas.microsoft.com/office/powerpoint/2010/main" val="952992590"/>
      </p:ext>
    </p:ext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249" t="41005" r="2132" b="798"/>
          <a:stretch/>
        </p:blipFill>
        <p:spPr>
          <a:xfrm>
            <a:off x="1850835" y="1822514"/>
            <a:ext cx="8490330" cy="5035486"/>
          </a:xfrm>
          <a:prstGeom prst="rect">
            <a:avLst/>
          </a:prstGeom>
        </p:spPr>
      </p:pic>
      <p:sp>
        <p:nvSpPr>
          <p:cNvPr id="5" name="Line 19">
            <a:extLst>
              <a:ext uri="{FF2B5EF4-FFF2-40B4-BE49-F238E27FC236}">
                <a16:creationId xmlns:a16="http://schemas.microsoft.com/office/drawing/2014/main" id="{82E8D7E8-B307-44E4-9DD6-71C39F391238}"/>
              </a:ext>
            </a:extLst>
          </p:cNvPr>
          <p:cNvSpPr>
            <a:spLocks noChangeShapeType="1"/>
          </p:cNvSpPr>
          <p:nvPr/>
        </p:nvSpPr>
        <p:spPr bwMode="auto">
          <a:xfrm>
            <a:off x="1524000" y="1619538"/>
            <a:ext cx="9144000" cy="13097"/>
          </a:xfrm>
          <a:prstGeom prst="line">
            <a:avLst/>
          </a:prstGeom>
          <a:noFill/>
          <a:ln w="28575">
            <a:solidFill>
              <a:srgbClr val="FF0000"/>
            </a:solidFill>
            <a:round/>
            <a:headEnd/>
            <a:tailEnd/>
          </a:ln>
          <a:effectLst/>
        </p:spPr>
        <p:txBody>
          <a:bodyPr lIns="68541" tIns="34271" rIns="68541" bIns="34271">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5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Title 1"/>
          <p:cNvSpPr txBox="1">
            <a:spLocks/>
          </p:cNvSpPr>
          <p:nvPr/>
        </p:nvSpPr>
        <p:spPr>
          <a:xfrm>
            <a:off x="150313" y="646913"/>
            <a:ext cx="11311002" cy="99417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Stability of Response to </a:t>
            </a:r>
            <a:r>
              <a:rPr kumimoji="0" lang="en-US" altLang="en-US" sz="3200" b="0" i="0" u="none" strike="noStrike" kern="0" cap="none" spc="0" normalizeH="0" baseline="0" noProof="0" dirty="0" err="1">
                <a:ln>
                  <a:noFill/>
                </a:ln>
                <a:solidFill>
                  <a:srgbClr val="535353"/>
                </a:solidFill>
                <a:effectLst/>
                <a:uLnTx/>
                <a:uFillTx/>
                <a:latin typeface="Helvetica"/>
                <a:cs typeface="Arial Unicode MS" panose="020B0604020202020204" pitchFamily="34" charset="-128"/>
                <a:sym typeface="Trebuchet MS"/>
              </a:rPr>
              <a:t>Cemiplimab</a:t>
            </a: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in Metastatic CSCC</a:t>
            </a:r>
            <a:endParaRPr kumimoji="0" lang="en-US" sz="3200" b="0" i="0" u="none" strike="noStrike" kern="0" cap="none" spc="0" normalizeH="0" baseline="0" noProof="0" dirty="0">
              <a:ln>
                <a:noFill/>
              </a:ln>
              <a:solidFill>
                <a:srgbClr val="535353"/>
              </a:solidFill>
              <a:effectLst/>
              <a:uLnTx/>
              <a:uFillTx/>
              <a:latin typeface="Helvetica"/>
              <a:sym typeface="Trebuchet MS"/>
            </a:endParaRPr>
          </a:p>
        </p:txBody>
      </p:sp>
    </p:spTree>
    <p:extLst>
      <p:ext uri="{BB962C8B-B14F-4D97-AF65-F5344CB8AC3E}">
        <p14:creationId xmlns:p14="http://schemas.microsoft.com/office/powerpoint/2010/main" val="635688650"/>
      </p:ext>
    </p:ext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7055" y="1641086"/>
            <a:ext cx="8020374" cy="510643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19">
            <a:extLst>
              <a:ext uri="{FF2B5EF4-FFF2-40B4-BE49-F238E27FC236}">
                <a16:creationId xmlns:a16="http://schemas.microsoft.com/office/drawing/2014/main" id="{6BE9FCE2-1957-4CB7-924F-45CC3FE425C6}"/>
              </a:ext>
            </a:extLst>
          </p:cNvPr>
          <p:cNvSpPr>
            <a:spLocks noChangeShapeType="1"/>
          </p:cNvSpPr>
          <p:nvPr/>
        </p:nvSpPr>
        <p:spPr bwMode="auto">
          <a:xfrm>
            <a:off x="1524000" y="1619538"/>
            <a:ext cx="9144000" cy="13097"/>
          </a:xfrm>
          <a:prstGeom prst="line">
            <a:avLst/>
          </a:prstGeom>
          <a:noFill/>
          <a:ln w="28575">
            <a:solidFill>
              <a:srgbClr val="FF0000"/>
            </a:solidFill>
            <a:round/>
            <a:headEnd/>
            <a:tailEnd/>
          </a:ln>
          <a:effectLst/>
        </p:spPr>
        <p:txBody>
          <a:bodyPr lIns="68541" tIns="34271" rIns="68541" bIns="34271">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5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0" name="Title 1"/>
          <p:cNvSpPr txBox="1">
            <a:spLocks/>
          </p:cNvSpPr>
          <p:nvPr/>
        </p:nvSpPr>
        <p:spPr>
          <a:xfrm>
            <a:off x="1905001" y="646913"/>
            <a:ext cx="8487229" cy="99417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Stability of Response to </a:t>
            </a:r>
            <a:r>
              <a:rPr kumimoji="0" lang="en-US" altLang="en-US" sz="3200" b="0" i="0" u="none" strike="noStrike" kern="0" cap="none" spc="0" normalizeH="0" baseline="0" noProof="0" dirty="0" err="1">
                <a:ln>
                  <a:noFill/>
                </a:ln>
                <a:solidFill>
                  <a:srgbClr val="535353"/>
                </a:solidFill>
                <a:effectLst/>
                <a:uLnTx/>
                <a:uFillTx/>
                <a:latin typeface="Helvetica"/>
                <a:cs typeface="Arial Unicode MS" panose="020B0604020202020204" pitchFamily="34" charset="-128"/>
                <a:sym typeface="Trebuchet MS"/>
              </a:rPr>
              <a:t>Cemiplimab</a:t>
            </a: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535353"/>
                </a:solidFill>
                <a:effectLst/>
                <a:uLnTx/>
                <a:uFillTx/>
                <a:latin typeface="Helvetica"/>
                <a:cs typeface="Arial Unicode MS" panose="020B0604020202020204" pitchFamily="34" charset="-128"/>
                <a:sym typeface="Trebuchet MS"/>
              </a:rPr>
              <a:t>in Metastatic CSCC</a:t>
            </a:r>
            <a:endParaRPr kumimoji="0" lang="en-US" sz="3200" b="0" i="0" u="none" strike="noStrike" kern="0" cap="none" spc="0" normalizeH="0" baseline="0" noProof="0" dirty="0">
              <a:ln>
                <a:noFill/>
              </a:ln>
              <a:solidFill>
                <a:srgbClr val="535353"/>
              </a:solidFill>
              <a:effectLst/>
              <a:uLnTx/>
              <a:uFillTx/>
              <a:latin typeface="Helvetica"/>
              <a:sym typeface="Trebuchet MS"/>
            </a:endParaRPr>
          </a:p>
        </p:txBody>
      </p:sp>
    </p:spTree>
    <p:extLst>
      <p:ext uri="{BB962C8B-B14F-4D97-AF65-F5344CB8AC3E}">
        <p14:creationId xmlns:p14="http://schemas.microsoft.com/office/powerpoint/2010/main" val="287996725"/>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5086" y="3259964"/>
            <a:ext cx="6516914" cy="352462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5086" y="0"/>
            <a:ext cx="6522655" cy="3333374"/>
          </a:xfrm>
          <a:prstGeom prst="rect">
            <a:avLst/>
          </a:prstGeom>
        </p:spPr>
      </p:pic>
      <p:sp>
        <p:nvSpPr>
          <p:cNvPr id="7" name="TextBox 6"/>
          <p:cNvSpPr txBox="1"/>
          <p:nvPr/>
        </p:nvSpPr>
        <p:spPr>
          <a:xfrm>
            <a:off x="8680325" y="6138263"/>
            <a:ext cx="2242457"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000000"/>
                </a:solidFill>
                <a:effectLst/>
                <a:uLnTx/>
                <a:uFillTx/>
                <a:latin typeface="Calibri"/>
                <a:cs typeface="Calibri"/>
                <a:sym typeface="Calibri"/>
              </a:rPr>
              <a:t>5 months</a:t>
            </a:r>
          </a:p>
        </p:txBody>
      </p:sp>
      <p:sp>
        <p:nvSpPr>
          <p:cNvPr id="2" name="TextBox 1"/>
          <p:cNvSpPr txBox="1"/>
          <p:nvPr/>
        </p:nvSpPr>
        <p:spPr>
          <a:xfrm>
            <a:off x="310901" y="4645548"/>
            <a:ext cx="4401775" cy="18158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96 year old nurse</a:t>
            </a: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Calibri"/>
              <a:cs typeface="Calibri"/>
              <a:sym typeface="Calibri"/>
            </a:endParaRP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P</a:t>
            </a: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rogressed @ 12 months, salvage radiation</a:t>
            </a:r>
          </a:p>
        </p:txBody>
      </p:sp>
      <p:sp>
        <p:nvSpPr>
          <p:cNvPr id="8" name="Shape 257"/>
          <p:cNvSpPr txBox="1">
            <a:spLocks/>
          </p:cNvSpPr>
          <p:nvPr/>
        </p:nvSpPr>
        <p:spPr>
          <a:xfrm>
            <a:off x="341717" y="731503"/>
            <a:ext cx="2902857" cy="106680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424456"/>
                </a:solidFill>
                <a:effectLst/>
                <a:uLnTx/>
                <a:uFillTx/>
                <a:latin typeface="Trebuchet MS"/>
                <a:sym typeface="Trebuchet MS"/>
              </a:rPr>
              <a:t>Good tolerability</a:t>
            </a:r>
            <a:br>
              <a:rPr kumimoji="0" lang="en-US" sz="3600" b="0" i="0" u="none" strike="noStrike" kern="0" cap="none" spc="0" normalizeH="0" baseline="0" noProof="0" dirty="0">
                <a:ln>
                  <a:noFill/>
                </a:ln>
                <a:solidFill>
                  <a:srgbClr val="424456"/>
                </a:solidFill>
                <a:effectLst/>
                <a:uLnTx/>
                <a:uFillTx/>
                <a:latin typeface="Trebuchet MS"/>
                <a:sym typeface="Trebuchet MS"/>
              </a:rPr>
            </a:br>
            <a:endParaRPr kumimoji="0" lang="en-US" sz="3600" b="0" i="0" u="none" strike="noStrike" kern="0" cap="none" spc="0" normalizeH="0" baseline="0" noProof="0" dirty="0">
              <a:ln>
                <a:noFill/>
              </a:ln>
              <a:solidFill>
                <a:srgbClr val="424456"/>
              </a:solidFill>
              <a:effectLst/>
              <a:uLnTx/>
              <a:uFillTx/>
              <a:latin typeface="Trebuchet MS"/>
              <a:sym typeface="Trebuchet MS"/>
            </a:endParaRPr>
          </a:p>
        </p:txBody>
      </p:sp>
      <p:sp>
        <p:nvSpPr>
          <p:cNvPr id="3" name="TextBox 2"/>
          <p:cNvSpPr txBox="1"/>
          <p:nvPr/>
        </p:nvSpPr>
        <p:spPr>
          <a:xfrm>
            <a:off x="276497" y="1593277"/>
            <a:ext cx="5153632" cy="18158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a:t>
            </a: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Hypothyroidism</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a:t>
            </a: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Fatigue</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-P</a:t>
            </a: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ruritus</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-Hepatitis, colitis, pneumonitis</a:t>
            </a:r>
            <a:endPar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endParaRPr>
          </a:p>
        </p:txBody>
      </p:sp>
    </p:spTree>
    <p:extLst>
      <p:ext uri="{BB962C8B-B14F-4D97-AF65-F5344CB8AC3E}">
        <p14:creationId xmlns:p14="http://schemas.microsoft.com/office/powerpoint/2010/main" val="178454626"/>
      </p:ext>
    </p:extLst>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0061" y="0"/>
            <a:ext cx="5251939" cy="6843886"/>
          </a:xfrm>
          <a:prstGeom prst="rect">
            <a:avLst/>
          </a:prstGeom>
        </p:spPr>
      </p:pic>
      <p:sp>
        <p:nvSpPr>
          <p:cNvPr id="5" name="TextBox 4"/>
          <p:cNvSpPr txBox="1"/>
          <p:nvPr/>
        </p:nvSpPr>
        <p:spPr>
          <a:xfrm>
            <a:off x="508669" y="1406008"/>
            <a:ext cx="5751454" cy="40318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2002-2016: 6 surgical attempts, radiation</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Open wound: offered palliative maxillectomy, orbital </a:t>
            </a:r>
            <a:r>
              <a:rPr kumimoji="0" lang="en-US" sz="3200" b="0" i="0" u="none" strike="noStrike" kern="0" cap="none" spc="0" normalizeH="0" baseline="0" noProof="0" dirty="0" err="1">
                <a:ln>
                  <a:noFill/>
                </a:ln>
                <a:solidFill>
                  <a:srgbClr val="000000"/>
                </a:solidFill>
                <a:effectLst/>
                <a:uLnTx/>
                <a:uFillTx/>
                <a:latin typeface="Calibri"/>
                <a:cs typeface="Calibri"/>
                <a:sym typeface="Calibri"/>
              </a:rPr>
              <a:t>exentoration</a:t>
            </a:r>
            <a:endParaRPr kumimoji="0" lang="en-US" sz="32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Opted for trial Nov 2016</a:t>
            </a:r>
          </a:p>
        </p:txBody>
      </p:sp>
    </p:spTree>
    <p:extLst>
      <p:ext uri="{BB962C8B-B14F-4D97-AF65-F5344CB8AC3E}">
        <p14:creationId xmlns:p14="http://schemas.microsoft.com/office/powerpoint/2010/main" val="1399727970"/>
      </p:ext>
    </p:extLst>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7195" y="-46786"/>
            <a:ext cx="4180114" cy="5519735"/>
          </a:xfrm>
          <a:prstGeom prst="rect">
            <a:avLst/>
          </a:prstGeom>
        </p:spPr>
      </p:pic>
      <p:sp>
        <p:nvSpPr>
          <p:cNvPr id="4" name="TextBox 3"/>
          <p:cNvSpPr txBox="1"/>
          <p:nvPr/>
        </p:nvSpPr>
        <p:spPr>
          <a:xfrm>
            <a:off x="4193532" y="4780489"/>
            <a:ext cx="1582058"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2</a:t>
            </a:r>
            <a:r>
              <a:rPr kumimoji="0" lang="en-US" sz="2800" b="0" i="0" u="none" strike="noStrike" kern="0" cap="none" spc="0" normalizeH="0" baseline="0" noProof="0" dirty="0">
                <a:ln>
                  <a:noFill/>
                </a:ln>
                <a:solidFill>
                  <a:srgbClr val="000000"/>
                </a:solidFill>
                <a:effectLst/>
                <a:uLnTx/>
                <a:uFillTx/>
                <a:latin typeface="Calibri"/>
                <a:ea typeface="+mj-ea"/>
                <a:cs typeface="Calibri"/>
                <a:sym typeface="Calibri"/>
              </a:rPr>
              <a:t> months</a:t>
            </a:r>
          </a:p>
        </p:txBody>
      </p:sp>
      <p:sp>
        <p:nvSpPr>
          <p:cNvPr id="5" name="TextBox 4"/>
          <p:cNvSpPr txBox="1"/>
          <p:nvPr/>
        </p:nvSpPr>
        <p:spPr>
          <a:xfrm>
            <a:off x="248308" y="987202"/>
            <a:ext cx="2368284" cy="37856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Histologic complete response at 4 months </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Calibri"/>
              <a:cs typeface="Calibri"/>
              <a:sym typeface="Calibri"/>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Free-flap reconstruction</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 </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Disease free x 9 months</a:t>
            </a:r>
          </a:p>
        </p:txBody>
      </p:sp>
      <p:pic>
        <p:nvPicPr>
          <p:cNvPr id="2" name="Picture 1"/>
          <p:cNvPicPr>
            <a:picLocks noChangeAspect="1"/>
          </p:cNvPicPr>
          <p:nvPr/>
        </p:nvPicPr>
        <p:blipFill>
          <a:blip r:embed="rId3"/>
          <a:stretch>
            <a:fillRect/>
          </a:stretch>
        </p:blipFill>
        <p:spPr>
          <a:xfrm>
            <a:off x="7277309" y="-2"/>
            <a:ext cx="4914691" cy="6858000"/>
          </a:xfrm>
          <a:prstGeom prst="rect">
            <a:avLst/>
          </a:prstGeom>
        </p:spPr>
      </p:pic>
    </p:spTree>
    <p:extLst>
      <p:ext uri="{BB962C8B-B14F-4D97-AF65-F5344CB8AC3E}">
        <p14:creationId xmlns:p14="http://schemas.microsoft.com/office/powerpoint/2010/main" val="1321218525"/>
      </p:ext>
    </p:ext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8143" y="399094"/>
            <a:ext cx="4252685"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000000"/>
                </a:solidFill>
                <a:effectLst/>
                <a:uLnTx/>
                <a:uFillTx/>
                <a:latin typeface="Calibri"/>
                <a:ea typeface="+mj-ea"/>
                <a:cs typeface="Calibri"/>
                <a:sym typeface="Calibri"/>
              </a:rPr>
              <a:t>Complete response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199" y="1419253"/>
            <a:ext cx="5503432" cy="5182398"/>
          </a:xfrm>
          <a:prstGeom prst="rect">
            <a:avLst/>
          </a:prstGeom>
        </p:spPr>
      </p:pic>
      <p:sp>
        <p:nvSpPr>
          <p:cNvPr id="6" name="TextBox 5"/>
          <p:cNvSpPr txBox="1"/>
          <p:nvPr/>
        </p:nvSpPr>
        <p:spPr>
          <a:xfrm>
            <a:off x="2612599" y="6014560"/>
            <a:ext cx="1309009"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Baseline</a:t>
            </a:r>
            <a:endPar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503" y="3388953"/>
            <a:ext cx="5140498" cy="3469048"/>
          </a:xfrm>
          <a:prstGeom prst="rect">
            <a:avLst/>
          </a:prstGeom>
        </p:spPr>
      </p:pic>
      <p:sp>
        <p:nvSpPr>
          <p:cNvPr id="14" name="TextBox 13"/>
          <p:cNvSpPr txBox="1"/>
          <p:nvPr/>
        </p:nvSpPr>
        <p:spPr>
          <a:xfrm>
            <a:off x="9573434" y="6276168"/>
            <a:ext cx="993217"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1 year</a:t>
            </a:r>
            <a:endPar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1502" y="-9831"/>
            <a:ext cx="5140498" cy="3518438"/>
          </a:xfrm>
          <a:prstGeom prst="rect">
            <a:avLst/>
          </a:prstGeom>
        </p:spPr>
      </p:pic>
      <p:sp>
        <p:nvSpPr>
          <p:cNvPr id="17" name="TextBox 16"/>
          <p:cNvSpPr txBox="1"/>
          <p:nvPr/>
        </p:nvSpPr>
        <p:spPr>
          <a:xfrm>
            <a:off x="9094136" y="2876476"/>
            <a:ext cx="1472515" cy="523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2 months</a:t>
            </a:r>
            <a:endPar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endParaRPr>
          </a:p>
        </p:txBody>
      </p:sp>
    </p:spTree>
    <p:extLst>
      <p:ext uri="{BB962C8B-B14F-4D97-AF65-F5344CB8AC3E}">
        <p14:creationId xmlns:p14="http://schemas.microsoft.com/office/powerpoint/2010/main" val="73883969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Why This Program?</a:t>
            </a:r>
          </a:p>
        </p:txBody>
      </p:sp>
      <p:sp>
        <p:nvSpPr>
          <p:cNvPr id="6" name="Rectangle 8">
            <a:extLst>
              <a:ext uri="{FF2B5EF4-FFF2-40B4-BE49-F238E27FC236}">
                <a16:creationId xmlns:a16="http://schemas.microsoft.com/office/drawing/2014/main" id="{8214140A-ACD2-43D9-9E74-0ACC7C08830C}"/>
              </a:ext>
            </a:extLst>
          </p:cNvPr>
          <p:cNvSpPr txBox="1">
            <a:spLocks noChangeArrowheads="1"/>
          </p:cNvSpPr>
          <p:nvPr/>
        </p:nvSpPr>
        <p:spPr bwMode="auto">
          <a:xfrm>
            <a:off x="416854" y="1087131"/>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100000"/>
              </a:lnSpc>
              <a:spcBef>
                <a:spcPts val="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10 year survival rate for CSCC </a:t>
            </a:r>
          </a:p>
          <a:p>
            <a:pPr marL="801237" marR="0" lvl="1" indent="-345880" algn="l" defTabSz="914400" rtl="0" eaLnBrk="0" fontAlgn="base" latinLnBrk="0" hangingPunct="0">
              <a:lnSpc>
                <a:spcPct val="100000"/>
              </a:lnSpc>
              <a:spcBef>
                <a:spcPts val="0"/>
              </a:spcBef>
              <a:spcAft>
                <a:spcPct val="0"/>
              </a:spcAft>
              <a:buClr>
                <a:srgbClr val="FF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&lt;20% with regional lymph node involvement</a:t>
            </a:r>
          </a:p>
          <a:p>
            <a:pPr marL="801237" marR="0" lvl="1" indent="-345880" algn="l" defTabSz="914400" rtl="0" eaLnBrk="0" fontAlgn="base" latinLnBrk="0" hangingPunct="0">
              <a:lnSpc>
                <a:spcPct val="100000"/>
              </a:lnSpc>
              <a:spcBef>
                <a:spcPts val="0"/>
              </a:spcBef>
              <a:spcAft>
                <a:spcPct val="0"/>
              </a:spcAft>
              <a:buClr>
                <a:srgbClr val="FF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&lt;10% with distant </a:t>
            </a:r>
            <a:r>
              <a:rPr kumimoji="0" lang="en-US" sz="24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mets</a:t>
            </a:r>
            <a:endPar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100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Chemotherapy regimens are generally palliative not curative</a:t>
            </a:r>
          </a:p>
          <a:p>
            <a:pPr marL="341122" marR="0" lvl="0" indent="-341122" algn="l" defTabSz="914400" rtl="0" eaLnBrk="0" fontAlgn="base" latinLnBrk="0" hangingPunct="0">
              <a:lnSpc>
                <a:spcPct val="100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Data for head and neck SCC shows potential efficacy of PD-1i </a:t>
            </a:r>
          </a:p>
          <a:p>
            <a:pPr marL="341122" marR="0" lvl="0" indent="-341122" algn="l" defTabSz="914400" rtl="0" eaLnBrk="0" fontAlgn="base" latinLnBrk="0" hangingPunct="0">
              <a:lnSpc>
                <a:spcPct val="100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Available PD-1 inhibitors: Cemiplimab, nivolumab, pembrolizumab</a:t>
            </a:r>
          </a:p>
          <a:p>
            <a:pPr marL="341122" marR="0" lvl="0" indent="-341122" algn="l" defTabSz="914400" rtl="0" eaLnBrk="0" fontAlgn="base" latinLnBrk="0" hangingPunct="0">
              <a:lnSpc>
                <a:spcPct val="100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 may be particularly amenable to immunotherapy because it is more common in immunosuppression</a:t>
            </a:r>
          </a:p>
          <a:p>
            <a:pPr marL="341122" marR="0" lvl="0" indent="-341122" algn="l" defTabSz="914400" rtl="0" eaLnBrk="0" fontAlgn="base" latinLnBrk="0" hangingPunct="0">
              <a:lnSpc>
                <a:spcPct val="100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New data from cemiplimab</a:t>
            </a:r>
          </a:p>
        </p:txBody>
      </p:sp>
      <p:sp>
        <p:nvSpPr>
          <p:cNvPr id="7" name="Text Box 4">
            <a:extLst>
              <a:ext uri="{FF2B5EF4-FFF2-40B4-BE49-F238E27FC236}">
                <a16:creationId xmlns:a16="http://schemas.microsoft.com/office/drawing/2014/main" id="{91F7A27C-D551-437D-8B45-0BB621BBC507}"/>
              </a:ext>
            </a:extLst>
          </p:cNvPr>
          <p:cNvSpPr txBox="1">
            <a:spLocks noChangeArrowheads="1"/>
          </p:cNvSpPr>
          <p:nvPr/>
        </p:nvSpPr>
        <p:spPr bwMode="auto">
          <a:xfrm>
            <a:off x="6215808" y="5780782"/>
            <a:ext cx="5876260" cy="1077218"/>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Alam</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Ratner. NEJM. 2001.</a:t>
            </a:r>
          </a:p>
          <a:p>
            <a:pPr marL="0" marR="0" lvl="0" indent="0" algn="r"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Fury, et al. Ann Oncol. 2014. </a:t>
            </a:r>
          </a:p>
          <a:p>
            <a:pPr marL="0" marR="0" lvl="0" indent="0" algn="r"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Karia</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J Am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Dermatol. 2013.</a:t>
            </a:r>
          </a:p>
          <a:p>
            <a:pPr marL="0" marR="0" lvl="0" indent="0" algn="r"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Malaspina, et al. Cancer Immunol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Immunotherp</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2011.</a:t>
            </a:r>
          </a:p>
        </p:txBody>
      </p:sp>
    </p:spTree>
    <p:extLst>
      <p:ext uri="{BB962C8B-B14F-4D97-AF65-F5344CB8AC3E}">
        <p14:creationId xmlns:p14="http://schemas.microsoft.com/office/powerpoint/2010/main" val="1977718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405" y="469288"/>
            <a:ext cx="7502769" cy="762000"/>
          </a:xfrm>
        </p:spPr>
        <p:txBody>
          <a:bodyPr/>
          <a:lstStyle/>
          <a:p>
            <a:r>
              <a:rPr lang="en-US"/>
              <a:t>Dramatic responses are possible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874" y="1380317"/>
            <a:ext cx="4994848" cy="5477684"/>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2171" t="14814" r="28564" b="20370"/>
          <a:stretch/>
        </p:blipFill>
        <p:spPr>
          <a:xfrm rot="5400000">
            <a:off x="6007721" y="1380318"/>
            <a:ext cx="5477684" cy="5477684"/>
          </a:xfrm>
          <a:prstGeom prst="rect">
            <a:avLst/>
          </a:prstGeom>
        </p:spPr>
      </p:pic>
      <p:sp>
        <p:nvSpPr>
          <p:cNvPr id="8" name="TextBox 7"/>
          <p:cNvSpPr txBox="1"/>
          <p:nvPr/>
        </p:nvSpPr>
        <p:spPr>
          <a:xfrm>
            <a:off x="6629530" y="6053862"/>
            <a:ext cx="4548677" cy="5847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FFFFFF"/>
                </a:solidFill>
                <a:effectLst/>
                <a:uLnTx/>
                <a:uFillTx/>
                <a:latin typeface="Calibri"/>
                <a:cs typeface="Calibri"/>
                <a:sym typeface="Calibri"/>
              </a:rPr>
              <a:t>8 months </a:t>
            </a:r>
            <a:r>
              <a:rPr kumimoji="0" lang="en-US" sz="3200" b="0" i="0" u="none" strike="noStrike" kern="0" cap="none" spc="0" normalizeH="0" baseline="0" noProof="0" dirty="0" err="1">
                <a:ln>
                  <a:noFill/>
                </a:ln>
                <a:solidFill>
                  <a:srgbClr val="FFFFFF"/>
                </a:solidFill>
                <a:effectLst/>
                <a:uLnTx/>
                <a:uFillTx/>
                <a:latin typeface="Calibri"/>
                <a:cs typeface="Calibri"/>
                <a:sym typeface="Calibri"/>
              </a:rPr>
              <a:t>parital</a:t>
            </a:r>
            <a:r>
              <a:rPr kumimoji="0" lang="en-US" sz="3200" b="0" i="0" u="none" strike="noStrike" kern="0" cap="none" spc="0" normalizeH="0" baseline="0" noProof="0" dirty="0">
                <a:ln>
                  <a:noFill/>
                </a:ln>
                <a:solidFill>
                  <a:srgbClr val="FFFFFF"/>
                </a:solidFill>
                <a:effectLst/>
                <a:uLnTx/>
                <a:uFillTx/>
                <a:latin typeface="Calibri"/>
                <a:cs typeface="Calibri"/>
                <a:sym typeface="Calibri"/>
              </a:rPr>
              <a:t> response </a:t>
            </a:r>
          </a:p>
        </p:txBody>
      </p:sp>
    </p:spTree>
    <p:extLst>
      <p:ext uri="{BB962C8B-B14F-4D97-AF65-F5344CB8AC3E}">
        <p14:creationId xmlns:p14="http://schemas.microsoft.com/office/powerpoint/2010/main" val="585557722"/>
      </p:ext>
    </p:extLst>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p:cNvSpPr>
          <p:nvPr>
            <p:ph type="title"/>
          </p:nvPr>
        </p:nvSpPr>
        <p:spPr>
          <a:xfrm>
            <a:off x="2028371" y="3033486"/>
            <a:ext cx="8229600" cy="1066800"/>
          </a:xfrm>
          <a:prstGeom prst="rect">
            <a:avLst/>
          </a:prstGeom>
        </p:spPr>
        <p:txBody>
          <a:bodyPr>
            <a:normAutofit fontScale="90000"/>
          </a:bodyPr>
          <a:lstStyle/>
          <a:p>
            <a:pPr algn="ctr"/>
            <a:r>
              <a:rPr lang="en-US" sz="5100" dirty="0"/>
              <a:t>Future Directions:</a:t>
            </a:r>
            <a:br>
              <a:rPr lang="en-US" dirty="0"/>
            </a:br>
            <a:br>
              <a:rPr lang="en-US" dirty="0"/>
            </a:br>
            <a:r>
              <a:rPr lang="en-US" dirty="0"/>
              <a:t>Adjuvant therapy</a:t>
            </a:r>
            <a:br>
              <a:rPr lang="en-US" dirty="0"/>
            </a:br>
            <a:r>
              <a:rPr lang="en-US" dirty="0"/>
              <a:t>Neoadjuvant therapy</a:t>
            </a:r>
            <a:br>
              <a:rPr lang="en-US" dirty="0"/>
            </a:br>
            <a:r>
              <a:rPr lang="en-US" dirty="0"/>
              <a:t>Combination therapy</a:t>
            </a:r>
            <a:br>
              <a:rPr lang="en-US" dirty="0"/>
            </a:br>
            <a:r>
              <a:rPr lang="en-US" dirty="0"/>
              <a:t>Treating the immunosuppressed</a:t>
            </a:r>
            <a:endParaRPr dirty="0"/>
          </a:p>
        </p:txBody>
      </p:sp>
    </p:spTree>
    <p:extLst>
      <p:ext uri="{BB962C8B-B14F-4D97-AF65-F5344CB8AC3E}">
        <p14:creationId xmlns:p14="http://schemas.microsoft.com/office/powerpoint/2010/main" val="1698563100"/>
      </p:ext>
    </p:extLst>
  </p:cSld>
  <p:clrMapOvr>
    <a:masterClrMapping/>
  </p:clrMapOvr>
  <p:transition spd="slow"/>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p:cNvSpPr>
          <p:nvPr>
            <p:ph type="title" idx="4294967295"/>
          </p:nvPr>
        </p:nvSpPr>
        <p:spPr>
          <a:xfrm>
            <a:off x="1600200" y="381000"/>
            <a:ext cx="9067800" cy="1066800"/>
          </a:xfrm>
          <a:prstGeom prst="rect">
            <a:avLst/>
          </a:prstGeom>
        </p:spPr>
        <p:txBody>
          <a:bodyPr/>
          <a:lstStyle/>
          <a:p>
            <a:r>
              <a:rPr lang="en-US" dirty="0"/>
              <a:t>Adjuvant treatment</a:t>
            </a:r>
            <a:r>
              <a:rPr dirty="0"/>
              <a:t>?</a:t>
            </a:r>
          </a:p>
        </p:txBody>
      </p:sp>
      <p:sp>
        <p:nvSpPr>
          <p:cNvPr id="258" name="Shape 258"/>
          <p:cNvSpPr>
            <a:spLocks noGrp="1"/>
          </p:cNvSpPr>
          <p:nvPr>
            <p:ph type="body" sz="half" idx="4294967295"/>
          </p:nvPr>
        </p:nvSpPr>
        <p:spPr>
          <a:xfrm>
            <a:off x="4800600" y="1149269"/>
            <a:ext cx="5867400" cy="2659744"/>
          </a:xfrm>
          <a:prstGeom prst="rect">
            <a:avLst/>
          </a:prstGeom>
        </p:spPr>
        <p:txBody>
          <a:bodyPr>
            <a:normAutofit/>
          </a:bodyPr>
          <a:lstStyle/>
          <a:p>
            <a:pPr>
              <a:lnSpc>
                <a:spcPct val="90000"/>
              </a:lnSpc>
            </a:pPr>
            <a:endParaRPr lang="en-US" dirty="0">
              <a:latin typeface="+mj-lt"/>
            </a:endParaRPr>
          </a:p>
          <a:p>
            <a:pPr>
              <a:lnSpc>
                <a:spcPct val="90000"/>
              </a:lnSpc>
            </a:pPr>
            <a:r>
              <a:rPr lang="en-US" dirty="0">
                <a:latin typeface="+mj-lt"/>
              </a:rPr>
              <a:t>We consider PD1 for ultra high-risk who don’t qualify for trials</a:t>
            </a:r>
            <a:endParaRPr dirty="0">
              <a:latin typeface="+mj-lt"/>
            </a:endParaRPr>
          </a:p>
        </p:txBody>
      </p:sp>
      <p:pic>
        <p:nvPicPr>
          <p:cNvPr id="6" name="image5.jpeg" descr="2014-11-2014-6.jpg"/>
          <p:cNvPicPr>
            <a:picLocks noChangeAspect="1"/>
          </p:cNvPicPr>
          <p:nvPr/>
        </p:nvPicPr>
        <p:blipFill>
          <a:blip r:embed="rId2">
            <a:extLst/>
          </a:blip>
          <a:srcRect t="23550" r="20053" b="2372"/>
          <a:stretch>
            <a:fillRect/>
          </a:stretch>
        </p:blipFill>
        <p:spPr>
          <a:xfrm>
            <a:off x="5100719" y="3578888"/>
            <a:ext cx="2783000" cy="3279112"/>
          </a:xfrm>
          <a:prstGeom prst="rect">
            <a:avLst/>
          </a:prstGeom>
          <a:ln w="9525" cap="flat">
            <a:solidFill>
              <a:srgbClr val="000000"/>
            </a:solidFill>
            <a:prstDash val="solid"/>
            <a:round/>
          </a:ln>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1447800"/>
            <a:ext cx="3213735" cy="437242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8000" y="3578888"/>
            <a:ext cx="2263049" cy="3279112"/>
          </a:xfrm>
          <a:prstGeom prst="rect">
            <a:avLst/>
          </a:prstGeom>
        </p:spPr>
      </p:pic>
    </p:spTree>
    <p:extLst>
      <p:ext uri="{BB962C8B-B14F-4D97-AF65-F5344CB8AC3E}">
        <p14:creationId xmlns:p14="http://schemas.microsoft.com/office/powerpoint/2010/main" val="1530167538"/>
      </p:ext>
    </p:extLst>
  </p:cSld>
  <p:clrMapOvr>
    <a:masterClrMapping/>
  </p:clrMapOvr>
  <p:transition spd="slow"/>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p:cNvSpPr>
          <p:nvPr>
            <p:ph type="title" idx="4294967295"/>
          </p:nvPr>
        </p:nvSpPr>
        <p:spPr>
          <a:xfrm>
            <a:off x="1759857" y="671284"/>
            <a:ext cx="9067800" cy="1066800"/>
          </a:xfrm>
          <a:prstGeom prst="rect">
            <a:avLst/>
          </a:prstGeom>
        </p:spPr>
        <p:txBody>
          <a:bodyPr>
            <a:normAutofit fontScale="90000"/>
          </a:bodyPr>
          <a:lstStyle/>
          <a:p>
            <a:r>
              <a:rPr lang="en-US" dirty="0"/>
              <a:t>30% of SCC patients needing PD-1 are immunocompromised</a:t>
            </a:r>
            <a:endParaRPr dirty="0"/>
          </a:p>
        </p:txBody>
      </p:sp>
      <p:sp>
        <p:nvSpPr>
          <p:cNvPr id="258" name="Shape 258"/>
          <p:cNvSpPr>
            <a:spLocks noGrp="1"/>
          </p:cNvSpPr>
          <p:nvPr>
            <p:ph type="body" sz="half" idx="4294967295"/>
          </p:nvPr>
        </p:nvSpPr>
        <p:spPr>
          <a:xfrm>
            <a:off x="6550967" y="1422399"/>
            <a:ext cx="5308097" cy="5246247"/>
          </a:xfrm>
          <a:prstGeom prst="rect">
            <a:avLst/>
          </a:prstGeom>
        </p:spPr>
        <p:txBody>
          <a:bodyPr>
            <a:normAutofit/>
          </a:bodyPr>
          <a:lstStyle/>
          <a:p>
            <a:pPr>
              <a:lnSpc>
                <a:spcPct val="90000"/>
              </a:lnSpc>
            </a:pPr>
            <a:endParaRPr lang="en-US" dirty="0"/>
          </a:p>
          <a:p>
            <a:pPr>
              <a:lnSpc>
                <a:spcPct val="90000"/>
              </a:lnSpc>
            </a:pPr>
            <a:endParaRPr lang="en-US" dirty="0"/>
          </a:p>
          <a:p>
            <a:pPr>
              <a:lnSpc>
                <a:spcPct val="90000"/>
              </a:lnSpc>
            </a:pPr>
            <a:r>
              <a:rPr lang="en-US" dirty="0">
                <a:latin typeface="+mj-lt"/>
                <a:ea typeface="+mn-ea"/>
              </a:rPr>
              <a:t>PD-1 likely OK in CLL, hematologic disease</a:t>
            </a:r>
          </a:p>
          <a:p>
            <a:pPr>
              <a:lnSpc>
                <a:spcPct val="90000"/>
              </a:lnSpc>
            </a:pPr>
            <a:endParaRPr lang="en-US" dirty="0">
              <a:latin typeface="+mj-lt"/>
              <a:ea typeface="+mn-ea"/>
            </a:endParaRPr>
          </a:p>
          <a:p>
            <a:pPr>
              <a:lnSpc>
                <a:spcPct val="90000"/>
              </a:lnSpc>
            </a:pPr>
            <a:r>
              <a:rPr lang="en-US" dirty="0">
                <a:latin typeface="+mj-lt"/>
                <a:ea typeface="+mn-ea"/>
              </a:rPr>
              <a:t>And in other immune-mediated diseases</a:t>
            </a:r>
          </a:p>
          <a:p>
            <a:pPr lvl="1">
              <a:lnSpc>
                <a:spcPct val="90000"/>
              </a:lnSpc>
            </a:pPr>
            <a:r>
              <a:rPr lang="en-US" dirty="0">
                <a:latin typeface="+mj-lt"/>
                <a:ea typeface="+mn-ea"/>
              </a:rPr>
              <a:t>Psoriasis</a:t>
            </a:r>
          </a:p>
          <a:p>
            <a:pPr lvl="1">
              <a:lnSpc>
                <a:spcPct val="90000"/>
              </a:lnSpc>
            </a:pPr>
            <a:r>
              <a:rPr lang="en-US" dirty="0">
                <a:latin typeface="+mj-lt"/>
                <a:ea typeface="+mn-ea"/>
              </a:rPr>
              <a:t>Crohn’s</a:t>
            </a:r>
          </a:p>
          <a:p>
            <a:pPr lvl="1">
              <a:lnSpc>
                <a:spcPct val="90000"/>
              </a:lnSpc>
            </a:pPr>
            <a:r>
              <a:rPr lang="en-US" dirty="0">
                <a:latin typeface="+mj-lt"/>
                <a:ea typeface="+mn-ea"/>
              </a:rPr>
              <a:t>Rheumatoid Arthritis</a:t>
            </a:r>
          </a:p>
          <a:p>
            <a:pPr lvl="1">
              <a:lnSpc>
                <a:spcPct val="90000"/>
              </a:lnSpc>
            </a:pPr>
            <a:endParaRPr lang="en-US" dirty="0">
              <a:latin typeface="+mj-lt"/>
              <a:ea typeface="+mn-ea"/>
            </a:endParaRPr>
          </a:p>
          <a:p>
            <a:pPr>
              <a:lnSpc>
                <a:spcPct val="90000"/>
              </a:lnSpc>
            </a:pPr>
            <a:r>
              <a:rPr lang="en-US" dirty="0">
                <a:latin typeface="+mj-lt"/>
                <a:ea typeface="+mn-ea"/>
              </a:rPr>
              <a:t>Organ transplants?</a:t>
            </a:r>
          </a:p>
          <a:p>
            <a:pPr>
              <a:lnSpc>
                <a:spcPct val="90000"/>
              </a:lnSpc>
            </a:pP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2189029"/>
            <a:ext cx="4922687" cy="4303835"/>
          </a:xfrm>
          <a:prstGeom prst="rect">
            <a:avLst/>
          </a:prstGeom>
        </p:spPr>
      </p:pic>
    </p:spTree>
    <p:extLst>
      <p:ext uri="{BB962C8B-B14F-4D97-AF65-F5344CB8AC3E}">
        <p14:creationId xmlns:p14="http://schemas.microsoft.com/office/powerpoint/2010/main" val="334122297"/>
      </p:ext>
    </p:extLst>
  </p:cSld>
  <p:clrMapOvr>
    <a:masterClrMapping/>
  </p:clrMapOvr>
  <p:transition spd="slow"/>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907604"/>
            <a:ext cx="5220128" cy="4950395"/>
          </a:xfrm>
        </p:spPr>
      </p:pic>
      <p:sp>
        <p:nvSpPr>
          <p:cNvPr id="6" name="TextBox 5"/>
          <p:cNvSpPr txBox="1"/>
          <p:nvPr/>
        </p:nvSpPr>
        <p:spPr>
          <a:xfrm>
            <a:off x="5486400" y="2039815"/>
            <a:ext cx="6471138" cy="4308872"/>
          </a:xfrm>
          <a:prstGeom prst="rect">
            <a:avLst/>
          </a:prstGeom>
          <a:noFill/>
        </p:spPr>
        <p:txBody>
          <a:bodyPr wrap="square" rtlCol="0">
            <a:spAutoFit/>
          </a:bodyPr>
          <a:lstStyle/>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58 </a:t>
            </a:r>
            <a:r>
              <a:rPr kumimoji="0" lang="en-US" sz="3200" b="0" i="0" u="none" strike="noStrike" kern="0" cap="none" spc="0" normalizeH="0" baseline="0" noProof="0" dirty="0" err="1">
                <a:ln>
                  <a:noFill/>
                </a:ln>
                <a:solidFill>
                  <a:srgbClr val="000000"/>
                </a:solidFill>
                <a:effectLst/>
                <a:uLnTx/>
                <a:uFillTx/>
                <a:latin typeface="Calibri"/>
                <a:cs typeface="Calibri"/>
                <a:sym typeface="Calibri"/>
              </a:rPr>
              <a:t>yo</a:t>
            </a:r>
            <a:r>
              <a:rPr kumimoji="0" lang="en-US" sz="3200" b="0" i="0" u="none" strike="noStrike" kern="0" cap="none" spc="0" normalizeH="0" baseline="0" noProof="0" dirty="0">
                <a:ln>
                  <a:noFill/>
                </a:ln>
                <a:solidFill>
                  <a:srgbClr val="000000"/>
                </a:solidFill>
                <a:effectLst/>
                <a:uLnTx/>
                <a:uFillTx/>
                <a:latin typeface="Calibri"/>
                <a:cs typeface="Calibri"/>
                <a:sym typeface="Calibri"/>
              </a:rPr>
              <a:t> s/p renal transplant 2003</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err="1">
                <a:ln>
                  <a:noFill/>
                </a:ln>
                <a:solidFill>
                  <a:srgbClr val="000000"/>
                </a:solidFill>
                <a:effectLst/>
                <a:uLnTx/>
                <a:uFillTx/>
                <a:latin typeface="Calibri"/>
                <a:cs typeface="Calibri"/>
                <a:sym typeface="Calibri"/>
              </a:rPr>
              <a:t>Sirolimus</a:t>
            </a:r>
            <a:r>
              <a:rPr kumimoji="0" lang="en-US" sz="3200" b="0" i="0" u="none" strike="noStrike" kern="0" cap="none" spc="0" normalizeH="0" baseline="0" noProof="0" dirty="0">
                <a:ln>
                  <a:noFill/>
                </a:ln>
                <a:solidFill>
                  <a:srgbClr val="000000"/>
                </a:solidFill>
                <a:effectLst/>
                <a:uLnTx/>
                <a:uFillTx/>
                <a:latin typeface="Calibri"/>
                <a:cs typeface="Calibri"/>
                <a:sym typeface="Calibri"/>
              </a:rPr>
              <a:t> as of 2005 due to multiple SCCs</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2010 poorly diff SCC: excised via plastic </a:t>
            </a:r>
            <a:r>
              <a:rPr kumimoji="0" lang="en-US" sz="3200" b="0" i="0" u="none" strike="noStrike" kern="0" cap="none" spc="0" normalizeH="0" baseline="0" noProof="0" dirty="0" err="1">
                <a:ln>
                  <a:noFill/>
                </a:ln>
                <a:solidFill>
                  <a:srgbClr val="000000"/>
                </a:solidFill>
                <a:effectLst/>
                <a:uLnTx/>
                <a:uFillTx/>
                <a:latin typeface="Calibri"/>
                <a:cs typeface="Calibri"/>
                <a:sym typeface="Calibri"/>
              </a:rPr>
              <a:t>surg</a:t>
            </a:r>
            <a:r>
              <a:rPr kumimoji="0" lang="en-US" sz="3200" b="0" i="0" u="none" strike="noStrike" kern="0" cap="none" spc="0" normalizeH="0" baseline="0" noProof="0" dirty="0">
                <a:ln>
                  <a:noFill/>
                </a:ln>
                <a:solidFill>
                  <a:srgbClr val="000000"/>
                </a:solidFill>
                <a:effectLst/>
                <a:uLnTx/>
                <a:uFillTx/>
                <a:latin typeface="Calibri"/>
                <a:cs typeface="Calibri"/>
                <a:sym typeface="Calibri"/>
              </a:rPr>
              <a:t>, focally positive margin,  radiation </a:t>
            </a: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5" name="Shape 257"/>
          <p:cNvSpPr>
            <a:spLocks noGrp="1"/>
          </p:cNvSpPr>
          <p:nvPr>
            <p:ph type="title" idx="4294967295"/>
          </p:nvPr>
        </p:nvSpPr>
        <p:spPr>
          <a:xfrm>
            <a:off x="1759857" y="671284"/>
            <a:ext cx="9067800" cy="1066800"/>
          </a:xfrm>
          <a:prstGeom prst="rect">
            <a:avLst/>
          </a:prstGeom>
        </p:spPr>
        <p:txBody>
          <a:bodyPr>
            <a:normAutofit fontScale="90000"/>
          </a:bodyPr>
          <a:lstStyle/>
          <a:p>
            <a:r>
              <a:rPr lang="en-US" dirty="0"/>
              <a:t>30% of SCC patients needing PD-1 are immunocompromised</a:t>
            </a:r>
            <a:endParaRPr dirty="0"/>
          </a:p>
        </p:txBody>
      </p:sp>
    </p:spTree>
    <p:extLst>
      <p:ext uri="{BB962C8B-B14F-4D97-AF65-F5344CB8AC3E}">
        <p14:creationId xmlns:p14="http://schemas.microsoft.com/office/powerpoint/2010/main" val="2071192421"/>
      </p:ext>
    </p:extLst>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0" y="0"/>
            <a:ext cx="4951828" cy="5046328"/>
          </a:xfrm>
        </p:spPr>
      </p:pic>
      <p:pic>
        <p:nvPicPr>
          <p:cNvPr id="5" name="Picture 4"/>
          <p:cNvPicPr>
            <a:picLocks noChangeAspect="1"/>
          </p:cNvPicPr>
          <p:nvPr/>
        </p:nvPicPr>
        <p:blipFill>
          <a:blip r:embed="rId3"/>
          <a:stretch>
            <a:fillRect/>
          </a:stretch>
        </p:blipFill>
        <p:spPr>
          <a:xfrm>
            <a:off x="6443003" y="-1"/>
            <a:ext cx="5748997" cy="5080695"/>
          </a:xfrm>
          <a:prstGeom prst="rect">
            <a:avLst/>
          </a:prstGeom>
        </p:spPr>
      </p:pic>
      <p:sp>
        <p:nvSpPr>
          <p:cNvPr id="3" name="TextBox 2"/>
          <p:cNvSpPr txBox="1"/>
          <p:nvPr/>
        </p:nvSpPr>
        <p:spPr>
          <a:xfrm>
            <a:off x="679939" y="5262462"/>
            <a:ext cx="6420408" cy="1569660"/>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Nov 2013 first recurrence:</a:t>
            </a:r>
          </a:p>
          <a:p>
            <a:pPr marL="800100" marR="0" lvl="1"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Mohs excision</a:t>
            </a:r>
          </a:p>
          <a:p>
            <a:pPr marL="800100" marR="0" lvl="1"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Extensive nerve invasion in skin and fat</a:t>
            </a:r>
          </a:p>
          <a:p>
            <a:pPr marL="800100" marR="0" lvl="1"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Adjuvant radiation shielding globe</a:t>
            </a:r>
          </a:p>
        </p:txBody>
      </p:sp>
    </p:spTree>
    <p:extLst>
      <p:ext uri="{BB962C8B-B14F-4D97-AF65-F5344CB8AC3E}">
        <p14:creationId xmlns:p14="http://schemas.microsoft.com/office/powerpoint/2010/main" val="649511711"/>
      </p:ext>
    </p:extLst>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1331" y="1381693"/>
            <a:ext cx="6872990" cy="4414196"/>
          </a:xfrm>
        </p:spPr>
        <p:txBody>
          <a:bodyPr/>
          <a:lstStyle/>
          <a:p>
            <a:r>
              <a:rPr lang="en-US" dirty="0">
                <a:latin typeface="+mj-lt"/>
              </a:rPr>
              <a:t>Feb 2016 second recurrence involving orbit seen on MRI </a:t>
            </a:r>
          </a:p>
          <a:p>
            <a:pPr lvl="1"/>
            <a:r>
              <a:rPr lang="en-US" dirty="0">
                <a:latin typeface="+mj-lt"/>
              </a:rPr>
              <a:t>WLE including prior surgical field, orbital </a:t>
            </a:r>
            <a:r>
              <a:rPr lang="en-US" dirty="0" err="1">
                <a:latin typeface="+mj-lt"/>
              </a:rPr>
              <a:t>exentoration</a:t>
            </a:r>
            <a:endParaRPr lang="en-US" dirty="0">
              <a:latin typeface="+mj-lt"/>
            </a:endParaRPr>
          </a:p>
          <a:p>
            <a:pPr lvl="1"/>
            <a:r>
              <a:rPr lang="en-US" dirty="0">
                <a:latin typeface="+mj-lt"/>
              </a:rPr>
              <a:t>Free-flap</a:t>
            </a:r>
          </a:p>
          <a:p>
            <a:pPr lvl="1"/>
            <a:r>
              <a:rPr lang="en-US" dirty="0">
                <a:latin typeface="+mj-lt"/>
              </a:rPr>
              <a:t>Adjuvant radiation (3</a:t>
            </a:r>
            <a:r>
              <a:rPr lang="en-US" baseline="30000" dirty="0">
                <a:latin typeface="+mj-lt"/>
              </a:rPr>
              <a:t>rd</a:t>
            </a:r>
            <a:r>
              <a:rPr lang="en-US" dirty="0">
                <a:latin typeface="+mj-lt"/>
              </a:rPr>
              <a:t> course)</a:t>
            </a:r>
          </a:p>
          <a:p>
            <a:endParaRPr lang="en-US" dirty="0"/>
          </a:p>
        </p:txBody>
      </p:sp>
      <p:pic>
        <p:nvPicPr>
          <p:cNvPr id="4" name="Picture 3"/>
          <p:cNvPicPr>
            <a:picLocks noChangeAspect="1"/>
          </p:cNvPicPr>
          <p:nvPr/>
        </p:nvPicPr>
        <p:blipFill>
          <a:blip r:embed="rId2"/>
          <a:stretch>
            <a:fillRect/>
          </a:stretch>
        </p:blipFill>
        <p:spPr>
          <a:xfrm>
            <a:off x="0" y="0"/>
            <a:ext cx="4332849" cy="6920353"/>
          </a:xfrm>
          <a:prstGeom prst="rect">
            <a:avLst/>
          </a:prstGeom>
        </p:spPr>
      </p:pic>
    </p:spTree>
    <p:extLst>
      <p:ext uri="{BB962C8B-B14F-4D97-AF65-F5344CB8AC3E}">
        <p14:creationId xmlns:p14="http://schemas.microsoft.com/office/powerpoint/2010/main" val="683949076"/>
      </p:ext>
    </p:extLst>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81570" y="4453728"/>
            <a:ext cx="5231770" cy="2585323"/>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August 2017:</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Third recurrence, 2 foci</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Adjuvant PD1?</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Approximate 50% risk of losing kidney with PD1 therapy but very limited data</a:t>
            </a: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a:cs typeface="Calibri"/>
              <a:sym typeface="Calibri"/>
            </a:endParaRPr>
          </a:p>
        </p:txBody>
      </p:sp>
      <p:pic>
        <p:nvPicPr>
          <p:cNvPr id="6" name="Picture 5"/>
          <p:cNvPicPr>
            <a:picLocks noChangeAspect="1"/>
          </p:cNvPicPr>
          <p:nvPr/>
        </p:nvPicPr>
        <p:blipFill>
          <a:blip r:embed="rId2"/>
          <a:stretch>
            <a:fillRect/>
          </a:stretch>
        </p:blipFill>
        <p:spPr>
          <a:xfrm>
            <a:off x="5203764" y="0"/>
            <a:ext cx="6458182" cy="4363886"/>
          </a:xfrm>
          <a:prstGeom prst="rect">
            <a:avLst/>
          </a:prstGeom>
        </p:spPr>
      </p:pic>
      <p:pic>
        <p:nvPicPr>
          <p:cNvPr id="8" name="Picture 7"/>
          <p:cNvPicPr>
            <a:picLocks noChangeAspect="1"/>
          </p:cNvPicPr>
          <p:nvPr/>
        </p:nvPicPr>
        <p:blipFill>
          <a:blip r:embed="rId3"/>
          <a:stretch>
            <a:fillRect/>
          </a:stretch>
        </p:blipFill>
        <p:spPr>
          <a:xfrm>
            <a:off x="928468" y="-1"/>
            <a:ext cx="4275296" cy="4333861"/>
          </a:xfrm>
          <a:prstGeom prst="rect">
            <a:avLst/>
          </a:prstGeom>
        </p:spPr>
      </p:pic>
    </p:spTree>
    <p:extLst>
      <p:ext uri="{BB962C8B-B14F-4D97-AF65-F5344CB8AC3E}">
        <p14:creationId xmlns:p14="http://schemas.microsoft.com/office/powerpoint/2010/main" val="1799641588"/>
      </p:ext>
    </p:extLst>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7098442" y="-1"/>
            <a:ext cx="5060464" cy="5106573"/>
          </a:xfrm>
        </p:spPr>
      </p:pic>
      <p:pic>
        <p:nvPicPr>
          <p:cNvPr id="5" name="Picture 4"/>
          <p:cNvPicPr>
            <a:picLocks noChangeAspect="1"/>
          </p:cNvPicPr>
          <p:nvPr/>
        </p:nvPicPr>
        <p:blipFill>
          <a:blip r:embed="rId3"/>
          <a:stretch>
            <a:fillRect/>
          </a:stretch>
        </p:blipFill>
        <p:spPr>
          <a:xfrm>
            <a:off x="-1" y="0"/>
            <a:ext cx="7098443" cy="5106572"/>
          </a:xfrm>
          <a:prstGeom prst="rect">
            <a:avLst/>
          </a:prstGeom>
        </p:spPr>
      </p:pic>
      <p:sp>
        <p:nvSpPr>
          <p:cNvPr id="6" name="TextBox 5"/>
          <p:cNvSpPr txBox="1"/>
          <p:nvPr/>
        </p:nvSpPr>
        <p:spPr>
          <a:xfrm>
            <a:off x="1653693" y="5457789"/>
            <a:ext cx="8958037" cy="954107"/>
          </a:xfrm>
          <a:prstGeom prst="rect">
            <a:avLst/>
          </a:prstGeom>
          <a:noFill/>
        </p:spPr>
        <p:txBody>
          <a:bodyPr wrap="square" rtlCol="0">
            <a:spAutoFit/>
          </a:bodyPr>
          <a:lstStyle/>
          <a:p>
            <a:pPr marL="285750" marR="0" lvl="0" indent="-28575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December 2017 multifocal local and in-transit recurrence</a:t>
            </a:r>
          </a:p>
          <a:p>
            <a:pPr marL="285750" marR="0" lvl="0" indent="-28575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PET ? small liver and lung foci</a:t>
            </a:r>
          </a:p>
        </p:txBody>
      </p:sp>
    </p:spTree>
    <p:extLst>
      <p:ext uri="{BB962C8B-B14F-4D97-AF65-F5344CB8AC3E}">
        <p14:creationId xmlns:p14="http://schemas.microsoft.com/office/powerpoint/2010/main" val="1416485168"/>
      </p:ext>
    </p:extLst>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20393" y="598227"/>
            <a:ext cx="9144000" cy="1203598"/>
          </a:xfrm>
        </p:spPr>
        <p:txBody>
          <a:bodyPr>
            <a:normAutofit fontScale="90000"/>
          </a:bodyPr>
          <a:lstStyle/>
          <a:p>
            <a:r>
              <a:rPr lang="en-US" dirty="0"/>
              <a:t>Renal </a:t>
            </a:r>
            <a:r>
              <a:rPr lang="en-US"/>
              <a:t>transplant patient: </a:t>
            </a:r>
            <a:r>
              <a:rPr lang="en-US" dirty="0"/>
              <a:t>4</a:t>
            </a:r>
            <a:r>
              <a:rPr lang="en-US" baseline="30000" dirty="0"/>
              <a:t>th</a:t>
            </a:r>
            <a:r>
              <a:rPr lang="en-US" dirty="0"/>
              <a:t> recurrence of poorly </a:t>
            </a:r>
            <a:r>
              <a:rPr lang="en-US"/>
              <a:t>differentiated SCC over 7 years</a:t>
            </a:r>
            <a:endParaRPr lang="en-US" dirty="0"/>
          </a:p>
        </p:txBody>
      </p:sp>
      <p:sp>
        <p:nvSpPr>
          <p:cNvPr id="2" name="TextBox 1"/>
          <p:cNvSpPr txBox="1"/>
          <p:nvPr/>
        </p:nvSpPr>
        <p:spPr>
          <a:xfrm>
            <a:off x="368577" y="2016556"/>
            <a:ext cx="3564396" cy="4431983"/>
          </a:xfrm>
          <a:prstGeom prst="rect">
            <a:avLst/>
          </a:prstGeom>
          <a:noFill/>
        </p:spPr>
        <p:txBody>
          <a:bodyPr wrap="square" rtlCol="0">
            <a:spAutoFit/>
          </a:bodyPr>
          <a:lstStyle/>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err="1">
                <a:ln>
                  <a:noFill/>
                </a:ln>
                <a:solidFill>
                  <a:srgbClr val="000000"/>
                </a:solidFill>
                <a:effectLst/>
                <a:uLnTx/>
                <a:uFillTx/>
                <a:latin typeface="Calibri"/>
                <a:cs typeface="Calibri"/>
                <a:sym typeface="Calibri"/>
              </a:rPr>
              <a:t>Pembrolizumab</a:t>
            </a:r>
            <a:r>
              <a:rPr kumimoji="0" lang="en-US" sz="2400" b="0" i="0" u="none" strike="noStrike" kern="0" cap="none" spc="0" normalizeH="0" baseline="0" noProof="0" dirty="0">
                <a:ln>
                  <a:noFill/>
                </a:ln>
                <a:solidFill>
                  <a:srgbClr val="000000"/>
                </a:solidFill>
                <a:effectLst/>
                <a:uLnTx/>
                <a:uFillTx/>
                <a:latin typeface="Calibri"/>
                <a:cs typeface="Calibri"/>
                <a:sym typeface="Calibri"/>
              </a:rPr>
              <a:t> Feb-Sept 2018 with CR</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Acute rejection treated with d/c of </a:t>
            </a:r>
            <a:r>
              <a:rPr kumimoji="0" lang="en-US" sz="2400" b="0" i="0" u="none" strike="noStrike" kern="0" cap="none" spc="0" normalizeH="0" baseline="0" noProof="0" dirty="0" err="1">
                <a:ln>
                  <a:noFill/>
                </a:ln>
                <a:solidFill>
                  <a:srgbClr val="000000"/>
                </a:solidFill>
                <a:effectLst/>
                <a:uLnTx/>
                <a:uFillTx/>
                <a:latin typeface="Calibri"/>
                <a:cs typeface="Calibri"/>
                <a:sym typeface="Calibri"/>
              </a:rPr>
              <a:t>pembro</a:t>
            </a:r>
            <a:r>
              <a:rPr kumimoji="0" lang="en-US" sz="2400" b="0" i="0" u="none" strike="noStrike" kern="0" cap="none" spc="0" normalizeH="0" baseline="0" noProof="0" dirty="0">
                <a:ln>
                  <a:noFill/>
                </a:ln>
                <a:solidFill>
                  <a:srgbClr val="000000"/>
                </a:solidFill>
                <a:effectLst/>
                <a:uLnTx/>
                <a:uFillTx/>
                <a:latin typeface="Calibri"/>
                <a:cs typeface="Calibri"/>
                <a:sym typeface="Calibri"/>
              </a:rPr>
              <a:t>, IVIG, high dose prednisone</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Creatinine normalized</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Disease free Jan 2019</a:t>
            </a:r>
          </a:p>
          <a:p>
            <a:pPr marL="342900" marR="0" lvl="0" indent="-34290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0" cap="none" spc="0" normalizeH="0" baseline="0" noProof="0" dirty="0">
              <a:ln>
                <a:noFill/>
              </a:ln>
              <a:solidFill>
                <a:srgbClr val="000000"/>
              </a:solidFill>
              <a:effectLst/>
              <a:uLnTx/>
              <a:uFillTx/>
              <a:latin typeface="Calibri"/>
              <a:cs typeface="Calibri"/>
              <a:sym typeface="Calibri"/>
            </a:endParaRPr>
          </a:p>
        </p:txBody>
      </p:sp>
      <p:pic>
        <p:nvPicPr>
          <p:cNvPr id="3" name="Picture 2"/>
          <p:cNvPicPr>
            <a:picLocks noChangeAspect="1"/>
          </p:cNvPicPr>
          <p:nvPr/>
        </p:nvPicPr>
        <p:blipFill>
          <a:blip r:embed="rId3"/>
          <a:stretch>
            <a:fillRect/>
          </a:stretch>
        </p:blipFill>
        <p:spPr>
          <a:xfrm>
            <a:off x="3943877" y="1801825"/>
            <a:ext cx="4976756" cy="4908464"/>
          </a:xfrm>
          <a:prstGeom prst="rect">
            <a:avLst/>
          </a:prstGeom>
        </p:spPr>
      </p:pic>
      <p:pic>
        <p:nvPicPr>
          <p:cNvPr id="4" name="Picture 3"/>
          <p:cNvPicPr>
            <a:picLocks noChangeAspect="1"/>
          </p:cNvPicPr>
          <p:nvPr/>
        </p:nvPicPr>
        <p:blipFill>
          <a:blip r:embed="rId4"/>
          <a:stretch>
            <a:fillRect/>
          </a:stretch>
        </p:blipFill>
        <p:spPr>
          <a:xfrm>
            <a:off x="8863247" y="1801825"/>
            <a:ext cx="3328753" cy="2432550"/>
          </a:xfrm>
          <a:prstGeom prst="rect">
            <a:avLst/>
          </a:prstGeom>
        </p:spPr>
      </p:pic>
    </p:spTree>
    <p:extLst>
      <p:ext uri="{BB962C8B-B14F-4D97-AF65-F5344CB8AC3E}">
        <p14:creationId xmlns:p14="http://schemas.microsoft.com/office/powerpoint/2010/main" val="200999158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9BC8F0-C558-431C-AC11-AA38515309CE}"/>
              </a:ext>
            </a:extLst>
          </p:cNvPr>
          <p:cNvSpPr/>
          <p:nvPr/>
        </p:nvSpPr>
        <p:spPr bwMode="auto">
          <a:xfrm>
            <a:off x="732453" y="1903445"/>
            <a:ext cx="10305661" cy="3774233"/>
          </a:xfrm>
          <a:prstGeom prst="rect">
            <a:avLst/>
          </a:prstGeom>
          <a:solidFill>
            <a:schemeClr val="tx1">
              <a:lumMod val="7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Skin Cancer Spectrum</a:t>
            </a:r>
          </a:p>
        </p:txBody>
      </p:sp>
      <p:pic>
        <p:nvPicPr>
          <p:cNvPr id="8" name="Picture 7">
            <a:extLst>
              <a:ext uri="{FF2B5EF4-FFF2-40B4-BE49-F238E27FC236}">
                <a16:creationId xmlns:a16="http://schemas.microsoft.com/office/drawing/2014/main" id="{536966B0-687E-44A4-ABB2-3F2374ABE580}"/>
              </a:ext>
            </a:extLst>
          </p:cNvPr>
          <p:cNvPicPr>
            <a:picLocks noChangeAspect="1"/>
          </p:cNvPicPr>
          <p:nvPr/>
        </p:nvPicPr>
        <p:blipFill>
          <a:blip r:embed="rId2"/>
          <a:stretch>
            <a:fillRect/>
          </a:stretch>
        </p:blipFill>
        <p:spPr>
          <a:xfrm>
            <a:off x="848597" y="1992086"/>
            <a:ext cx="10113133" cy="3587620"/>
          </a:xfrm>
          <a:prstGeom prst="rect">
            <a:avLst/>
          </a:prstGeom>
        </p:spPr>
      </p:pic>
    </p:spTree>
    <p:extLst>
      <p:ext uri="{BB962C8B-B14F-4D97-AF65-F5344CB8AC3E}">
        <p14:creationId xmlns:p14="http://schemas.microsoft.com/office/powerpoint/2010/main" val="155397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401" y="696252"/>
            <a:ext cx="9144000" cy="1275606"/>
          </a:xfrm>
        </p:spPr>
        <p:txBody>
          <a:bodyPr>
            <a:normAutofit fontScale="90000"/>
          </a:bodyPr>
          <a:lstStyle/>
          <a:p>
            <a:r>
              <a:rPr lang="en-US" dirty="0"/>
              <a:t>Optimizing outcomes in </a:t>
            </a:r>
            <a:r>
              <a:rPr lang="en-US" dirty="0" err="1"/>
              <a:t>unresectable</a:t>
            </a:r>
            <a:r>
              <a:rPr lang="en-US" dirty="0"/>
              <a:t> and metastatic cSCC: Conclusions</a:t>
            </a:r>
          </a:p>
        </p:txBody>
      </p:sp>
      <p:sp>
        <p:nvSpPr>
          <p:cNvPr id="3" name="Content Placeholder 2"/>
          <p:cNvSpPr>
            <a:spLocks noGrp="1"/>
          </p:cNvSpPr>
          <p:nvPr>
            <p:ph idx="1"/>
          </p:nvPr>
        </p:nvSpPr>
        <p:spPr>
          <a:xfrm>
            <a:off x="686929" y="2074448"/>
            <a:ext cx="10792308" cy="4327692"/>
          </a:xfrm>
        </p:spPr>
        <p:txBody>
          <a:bodyPr>
            <a:normAutofit/>
          </a:bodyPr>
          <a:lstStyle/>
          <a:p>
            <a:pPr>
              <a:spcBef>
                <a:spcPts val="0"/>
              </a:spcBef>
              <a:spcAft>
                <a:spcPts val="1200"/>
              </a:spcAft>
            </a:pPr>
            <a:r>
              <a:rPr lang="en-US" dirty="0">
                <a:latin typeface="+mj-lt"/>
              </a:rPr>
              <a:t>We have long-needed therapeutic options when surgery and radiation fail </a:t>
            </a:r>
          </a:p>
          <a:p>
            <a:pPr>
              <a:spcBef>
                <a:spcPts val="0"/>
              </a:spcBef>
              <a:spcAft>
                <a:spcPts val="1200"/>
              </a:spcAft>
            </a:pPr>
            <a:r>
              <a:rPr lang="en-US" dirty="0">
                <a:latin typeface="+mj-lt"/>
              </a:rPr>
              <a:t>Anti</a:t>
            </a:r>
            <a:r>
              <a:rPr lang="en-US" dirty="0">
                <a:latin typeface="+mj-lt"/>
                <a:cs typeface="Arial" panose="020B0604020202020204" pitchFamily="34" charset="0"/>
              </a:rPr>
              <a:t>‒</a:t>
            </a:r>
            <a:r>
              <a:rPr lang="en-US" dirty="0">
                <a:latin typeface="+mj-lt"/>
              </a:rPr>
              <a:t>PD-1 therapy brings hope for the first time to those with </a:t>
            </a:r>
          </a:p>
          <a:p>
            <a:pPr lvl="1">
              <a:spcBef>
                <a:spcPts val="0"/>
              </a:spcBef>
              <a:spcAft>
                <a:spcPts val="1200"/>
              </a:spcAft>
            </a:pPr>
            <a:r>
              <a:rPr lang="en-US" dirty="0">
                <a:latin typeface="+mj-lt"/>
              </a:rPr>
              <a:t>N2 and distant </a:t>
            </a:r>
            <a:r>
              <a:rPr lang="en-US" dirty="0" err="1">
                <a:latin typeface="+mj-lt"/>
              </a:rPr>
              <a:t>mets</a:t>
            </a:r>
            <a:endParaRPr lang="en-US" dirty="0">
              <a:latin typeface="+mj-lt"/>
            </a:endParaRPr>
          </a:p>
          <a:p>
            <a:pPr lvl="1">
              <a:spcBef>
                <a:spcPts val="0"/>
              </a:spcBef>
              <a:spcAft>
                <a:spcPts val="1200"/>
              </a:spcAft>
            </a:pPr>
            <a:r>
              <a:rPr lang="en-US" dirty="0">
                <a:latin typeface="+mj-lt"/>
              </a:rPr>
              <a:t>locally </a:t>
            </a:r>
            <a:r>
              <a:rPr lang="en-US" dirty="0" err="1">
                <a:latin typeface="+mj-lt"/>
              </a:rPr>
              <a:t>unresectable</a:t>
            </a:r>
            <a:r>
              <a:rPr lang="en-US" dirty="0">
                <a:latin typeface="+mj-lt"/>
              </a:rPr>
              <a:t> disease</a:t>
            </a:r>
          </a:p>
          <a:p>
            <a:pPr>
              <a:spcBef>
                <a:spcPts val="0"/>
              </a:spcBef>
              <a:spcAft>
                <a:spcPts val="1200"/>
              </a:spcAft>
            </a:pPr>
            <a:r>
              <a:rPr lang="en-US" dirty="0">
                <a:latin typeface="+mj-lt"/>
              </a:rPr>
              <a:t>With the recent FDA approval of </a:t>
            </a:r>
            <a:r>
              <a:rPr lang="en-US" dirty="0" err="1">
                <a:latin typeface="+mj-lt"/>
              </a:rPr>
              <a:t>cemiplimab</a:t>
            </a:r>
            <a:r>
              <a:rPr lang="en-US" dirty="0">
                <a:latin typeface="+mj-lt"/>
              </a:rPr>
              <a:t>, anti PD1 therapy is the new standard of care </a:t>
            </a:r>
          </a:p>
          <a:p>
            <a:pPr lvl="1">
              <a:spcBef>
                <a:spcPts val="0"/>
              </a:spcBef>
              <a:spcAft>
                <a:spcPts val="1200"/>
              </a:spcAft>
            </a:pPr>
            <a:r>
              <a:rPr lang="en-US" dirty="0">
                <a:latin typeface="+mj-lt"/>
              </a:rPr>
              <a:t>Except for organ transplant patients</a:t>
            </a:r>
            <a:r>
              <a:rPr lang="is-IS" dirty="0">
                <a:latin typeface="+mj-lt"/>
              </a:rPr>
              <a:t>…</a:t>
            </a:r>
            <a:endParaRPr lang="en-US" dirty="0">
              <a:latin typeface="+mj-lt"/>
            </a:endParaRPr>
          </a:p>
        </p:txBody>
      </p:sp>
    </p:spTree>
    <p:extLst>
      <p:ext uri="{BB962C8B-B14F-4D97-AF65-F5344CB8AC3E}">
        <p14:creationId xmlns:p14="http://schemas.microsoft.com/office/powerpoint/2010/main" val="1613030307"/>
      </p:ext>
    </p:extLst>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p:cNvSpPr>
          <p:nvPr>
            <p:ph type="ctrTitle"/>
          </p:nvPr>
        </p:nvSpPr>
        <p:spPr>
          <a:xfrm>
            <a:off x="1981200" y="2401888"/>
            <a:ext cx="8458200" cy="1470028"/>
          </a:xfrm>
          <a:prstGeom prst="rect">
            <a:avLst/>
          </a:prstGeom>
        </p:spPr>
        <p:txBody>
          <a:bodyPr/>
          <a:lstStyle/>
          <a:p>
            <a:pPr>
              <a:defRPr sz="6000"/>
            </a:pPr>
            <a:r>
              <a:rPr dirty="0"/>
              <a:t>Thank you		</a:t>
            </a:r>
          </a:p>
        </p:txBody>
      </p:sp>
      <p:sp>
        <p:nvSpPr>
          <p:cNvPr id="265" name="Shape 265"/>
          <p:cNvSpPr>
            <a:spLocks noGrp="1"/>
          </p:cNvSpPr>
          <p:nvPr>
            <p:ph type="subTitle" sz="half" idx="1"/>
          </p:nvPr>
        </p:nvSpPr>
        <p:spPr>
          <a:xfrm>
            <a:off x="511126" y="4191000"/>
            <a:ext cx="9144000" cy="2667000"/>
          </a:xfrm>
          <a:prstGeom prst="rect">
            <a:avLst/>
          </a:prstGeom>
        </p:spPr>
        <p:txBody>
          <a:bodyPr>
            <a:noAutofit/>
          </a:bodyPr>
          <a:lstStyle/>
          <a:p>
            <a:pPr indent="63500">
              <a:lnSpc>
                <a:spcPct val="80000"/>
              </a:lnSpc>
              <a:defRPr sz="2000"/>
            </a:pPr>
            <a:r>
              <a:rPr sz="2800" dirty="0">
                <a:latin typeface="+mj-lt"/>
              </a:rPr>
              <a:t>Pritesh Karia, MPH</a:t>
            </a:r>
            <a:endParaRPr lang="en-US" sz="2800" dirty="0">
              <a:latin typeface="+mj-lt"/>
            </a:endParaRPr>
          </a:p>
          <a:p>
            <a:pPr indent="63500">
              <a:lnSpc>
                <a:spcPct val="80000"/>
              </a:lnSpc>
              <a:defRPr sz="2000"/>
            </a:pPr>
            <a:r>
              <a:rPr lang="en-US" sz="2800" dirty="0" err="1">
                <a:latin typeface="+mj-lt"/>
              </a:rPr>
              <a:t>Anokhi</a:t>
            </a:r>
            <a:r>
              <a:rPr lang="en-US" sz="2800" dirty="0">
                <a:latin typeface="+mj-lt"/>
              </a:rPr>
              <a:t> </a:t>
            </a:r>
            <a:r>
              <a:rPr lang="en-US" sz="2800" dirty="0" err="1">
                <a:latin typeface="+mj-lt"/>
              </a:rPr>
              <a:t>Jambusaria</a:t>
            </a:r>
            <a:r>
              <a:rPr lang="en-US" sz="2800" dirty="0">
                <a:latin typeface="+mj-lt"/>
              </a:rPr>
              <a:t> MD, MSCE</a:t>
            </a:r>
          </a:p>
          <a:p>
            <a:pPr indent="63500">
              <a:lnSpc>
                <a:spcPct val="80000"/>
              </a:lnSpc>
              <a:defRPr sz="2000"/>
            </a:pPr>
            <a:r>
              <a:rPr lang="en-US" sz="2800" dirty="0">
                <a:latin typeface="+mj-lt"/>
              </a:rPr>
              <a:t>Emily Ruiz, MD, MPH</a:t>
            </a:r>
          </a:p>
          <a:p>
            <a:pPr indent="63500">
              <a:lnSpc>
                <a:spcPct val="80000"/>
              </a:lnSpc>
              <a:defRPr sz="2000"/>
            </a:pPr>
            <a:r>
              <a:rPr lang="en-US" sz="2800" dirty="0">
                <a:latin typeface="+mj-lt"/>
              </a:rPr>
              <a:t>Matt Fury, MD</a:t>
            </a:r>
          </a:p>
          <a:p>
            <a:pPr indent="63500">
              <a:lnSpc>
                <a:spcPct val="80000"/>
              </a:lnSpc>
              <a:defRPr sz="2000"/>
            </a:pPr>
            <a:endParaRPr lang="en-US" sz="2800" dirty="0">
              <a:latin typeface="+mj-lt"/>
            </a:endParaRPr>
          </a:p>
          <a:p>
            <a:pPr indent="63500">
              <a:lnSpc>
                <a:spcPct val="80000"/>
              </a:lnSpc>
              <a:defRPr sz="2000"/>
            </a:pPr>
            <a:r>
              <a:rPr sz="2800" dirty="0">
                <a:latin typeface="+mj-lt"/>
              </a:rPr>
              <a:t>Skin Cancer Foundation</a:t>
            </a:r>
          </a:p>
          <a:p>
            <a:pPr indent="63500">
              <a:lnSpc>
                <a:spcPct val="80000"/>
              </a:lnSpc>
              <a:defRPr sz="2000"/>
            </a:pPr>
            <a:r>
              <a:rPr sz="2800" dirty="0">
                <a:latin typeface="+mj-lt"/>
              </a:rPr>
              <a:t>Dermatology Foundation</a:t>
            </a:r>
          </a:p>
        </p:txBody>
      </p:sp>
      <p:pic>
        <p:nvPicPr>
          <p:cNvPr id="266" name="image18.jpeg" descr="C:\Users\Edward C Schmults\Desktop\image.jpeg"/>
          <p:cNvPicPr>
            <a:picLocks noChangeAspect="1"/>
          </p:cNvPicPr>
          <p:nvPr/>
        </p:nvPicPr>
        <p:blipFill>
          <a:blip r:embed="rId2">
            <a:extLst/>
          </a:blip>
          <a:stretch>
            <a:fillRect/>
          </a:stretch>
        </p:blipFill>
        <p:spPr>
          <a:xfrm>
            <a:off x="1669146" y="175940"/>
            <a:ext cx="1794502" cy="2770461"/>
          </a:xfrm>
          <a:prstGeom prst="rect">
            <a:avLst/>
          </a:prstGeom>
          <a:ln w="12700">
            <a:miter lim="400000"/>
          </a:ln>
        </p:spPr>
      </p:pic>
      <p:pic>
        <p:nvPicPr>
          <p:cNvPr id="7" name="image19.jpeg" descr="C:\Users\Edward C Schmults\Desktop\3306002_0002.jpg"/>
          <p:cNvPicPr>
            <a:picLocks noChangeAspect="1"/>
          </p:cNvPicPr>
          <p:nvPr/>
        </p:nvPicPr>
        <p:blipFill>
          <a:blip r:embed="rId3">
            <a:extLst/>
          </a:blip>
          <a:stretch>
            <a:fillRect/>
          </a:stretch>
        </p:blipFill>
        <p:spPr>
          <a:xfrm>
            <a:off x="3640413" y="175940"/>
            <a:ext cx="1973760" cy="2770461"/>
          </a:xfrm>
          <a:prstGeom prst="rect">
            <a:avLst/>
          </a:prstGeom>
          <a:ln w="12700">
            <a:miter lim="400000"/>
          </a:ln>
        </p:spPr>
      </p:pic>
      <p:pic>
        <p:nvPicPr>
          <p:cNvPr id="5" name="Picture 4"/>
          <p:cNvPicPr>
            <a:picLocks noChangeAspect="1"/>
          </p:cNvPicPr>
          <p:nvPr/>
        </p:nvPicPr>
        <p:blipFill>
          <a:blip r:embed="rId4"/>
          <a:stretch>
            <a:fillRect/>
          </a:stretch>
        </p:blipFill>
        <p:spPr>
          <a:xfrm>
            <a:off x="7918135" y="153714"/>
            <a:ext cx="2792463" cy="2792463"/>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174" y="109292"/>
            <a:ext cx="2303961" cy="2837108"/>
          </a:xfrm>
          <a:prstGeom prst="rect">
            <a:avLst/>
          </a:prstGeom>
        </p:spPr>
      </p:pic>
    </p:spTree>
  </p:cSld>
  <p:clrMapOvr>
    <a:masterClrMapping/>
  </p:clrMapOvr>
  <p:transition spd="slow"/>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78797-8748-4A9E-AA11-3A40640F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7083313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p:cNvSpPr>
          <p:nvPr>
            <p:ph type="title" idx="4294967295"/>
          </p:nvPr>
        </p:nvSpPr>
        <p:spPr>
          <a:xfrm>
            <a:off x="1355960" y="919498"/>
            <a:ext cx="9480080" cy="2212779"/>
          </a:xfrm>
          <a:prstGeom prst="rect">
            <a:avLst/>
          </a:prstGeom>
        </p:spPr>
        <p:txBody>
          <a:bodyPr/>
          <a:lstStyle>
            <a:lvl1pPr marR="81279">
              <a:defRPr sz="4300" b="1"/>
            </a:lvl1pPr>
          </a:lstStyle>
          <a:p>
            <a:br>
              <a:rPr lang="en-US" sz="36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44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Navigating the Immunotherapy Clinical </a:t>
            </a:r>
            <a:br>
              <a:rPr lang="en-US" sz="44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44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Decision Tree in CSCC</a:t>
            </a:r>
            <a:br>
              <a:rPr lang="en-US" sz="3600" b="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b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Cases Identifying Appropriate Candidates for PD-1 Checkpoint Inhibitor and Practical Aspects of Deploying Immunotherapy</a:t>
            </a:r>
            <a:endParaRPr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2019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7" name="Subtitle 2">
            <a:extLst>
              <a:ext uri="{FF2B5EF4-FFF2-40B4-BE49-F238E27FC236}">
                <a16:creationId xmlns:a16="http://schemas.microsoft.com/office/drawing/2014/main" id="{72571118-E59D-48B0-9EE4-0CC24B078C4E}"/>
              </a:ext>
            </a:extLst>
          </p:cNvPr>
          <p:cNvSpPr txBox="1">
            <a:spLocks/>
          </p:cNvSpPr>
          <p:nvPr/>
        </p:nvSpPr>
        <p:spPr bwMode="auto">
          <a:xfrm>
            <a:off x="1649189" y="4702475"/>
            <a:ext cx="9144000"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indent="0" algn="ctr">
              <a:lnSpc>
                <a:spcPct val="100000"/>
              </a:lnSpc>
              <a:spcBef>
                <a:spcPts val="0"/>
              </a:spcBef>
              <a:buNone/>
            </a:pP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Todd E. Schlesinger, MD, FAAD - Program Chair</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Dermatology and Laser Center of Charleston </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Research Center of the Carolinas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Instructor, University at Buffalo Department of Dermatology</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Assistant Clinical Professor, Medical University of South Carolina Department of Family Medicine</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Preceptor, Medical University of South Carolina College of Health Professions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Charleston, SC</a:t>
            </a:r>
          </a:p>
        </p:txBody>
      </p:sp>
    </p:spTree>
    <p:extLst>
      <p:ext uri="{BB962C8B-B14F-4D97-AF65-F5344CB8AC3E}">
        <p14:creationId xmlns:p14="http://schemas.microsoft.com/office/powerpoint/2010/main" val="3312588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372850" y="1415203"/>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Clinical Case #1</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2927" y="2580847"/>
            <a:ext cx="5576703" cy="2543760"/>
          </a:xfrm>
          <a:prstGeom prst="rect">
            <a:avLst/>
          </a:prstGeom>
        </p:spPr>
      </p:pic>
    </p:spTree>
    <p:extLst>
      <p:ext uri="{BB962C8B-B14F-4D97-AF65-F5344CB8AC3E}">
        <p14:creationId xmlns:p14="http://schemas.microsoft.com/office/powerpoint/2010/main" val="289114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E3AA8F77-46DD-421D-94DE-608C600D387D}"/>
              </a:ext>
            </a:extLst>
          </p:cNvPr>
          <p:cNvSpPr txBox="1">
            <a:spLocks noChangeArrowheads="1"/>
          </p:cNvSpPr>
          <p:nvPr/>
        </p:nvSpPr>
        <p:spPr bwMode="auto">
          <a:xfrm>
            <a:off x="467193" y="1098053"/>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 52 year old female with a history of cutaneous SCC and biopsy-confirmed, poorly differentiated lesion on the right temple. </a:t>
            </a:r>
          </a:p>
        </p:txBody>
      </p:sp>
      <p:sp>
        <p:nvSpPr>
          <p:cNvPr id="11" name="Rectangle 10">
            <a:extLst>
              <a:ext uri="{FF2B5EF4-FFF2-40B4-BE49-F238E27FC236}">
                <a16:creationId xmlns:a16="http://schemas.microsoft.com/office/drawing/2014/main" id="{73FA8279-34B5-4660-BA88-2717AFF5365F}"/>
              </a:ext>
            </a:extLst>
          </p:cNvPr>
          <p:cNvSpPr/>
          <p:nvPr/>
        </p:nvSpPr>
        <p:spPr bwMode="auto">
          <a:xfrm>
            <a:off x="3069772" y="2113384"/>
            <a:ext cx="5948264" cy="445536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Presentation</a:t>
            </a:r>
          </a:p>
        </p:txBody>
      </p:sp>
      <p:pic>
        <p:nvPicPr>
          <p:cNvPr id="8" name="Picture 7" descr="A picture containing mammal, indoor, animal&#10;&#10;Description generated with high confidence">
            <a:extLst>
              <a:ext uri="{FF2B5EF4-FFF2-40B4-BE49-F238E27FC236}">
                <a16:creationId xmlns:a16="http://schemas.microsoft.com/office/drawing/2014/main" id="{191BFB35-A796-4655-9D10-AD0C10496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2607" y="2197019"/>
            <a:ext cx="5744131" cy="4266023"/>
          </a:xfrm>
          <a:prstGeom prst="rect">
            <a:avLst/>
          </a:prstGeom>
        </p:spPr>
      </p:pic>
    </p:spTree>
    <p:extLst>
      <p:ext uri="{BB962C8B-B14F-4D97-AF65-F5344CB8AC3E}">
        <p14:creationId xmlns:p14="http://schemas.microsoft.com/office/powerpoint/2010/main" val="3648525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Question 1</a:t>
            </a:r>
          </a:p>
        </p:txBody>
      </p:sp>
      <p:sp>
        <p:nvSpPr>
          <p:cNvPr id="6" name="Rectangle 8">
            <a:extLst>
              <a:ext uri="{FF2B5EF4-FFF2-40B4-BE49-F238E27FC236}">
                <a16:creationId xmlns:a16="http://schemas.microsoft.com/office/drawing/2014/main" id="{645B655B-B111-4DF2-A21E-85406CF06060}"/>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How would you manage this patient?</a:t>
            </a: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Electrodessication and curettage</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Excision</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Intralesional 5-Fluorouracil</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Mohs</a:t>
            </a:r>
          </a:p>
          <a:p>
            <a:pPr marL="514350" marR="0" lvl="0" indent="-514350" algn="l" defTabSz="914400" rtl="0" eaLnBrk="0" fontAlgn="base" latinLnBrk="0" hangingPunct="0">
              <a:lnSpc>
                <a:spcPct val="95000"/>
              </a:lnSpc>
              <a:spcBef>
                <a:spcPct val="35000"/>
              </a:spcBef>
              <a:spcAft>
                <a:spcPct val="0"/>
              </a:spcAft>
              <a:buClr>
                <a:srgbClr val="CC0000"/>
              </a:buClr>
              <a:buSzPct val="68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TextBox 8">
            <a:extLst>
              <a:ext uri="{FF2B5EF4-FFF2-40B4-BE49-F238E27FC236}">
                <a16:creationId xmlns:a16="http://schemas.microsoft.com/office/drawing/2014/main" id="{7A1D3C5D-F1EF-44E2-AF3C-8341D7FCB747}"/>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2043809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619E20AC-C80C-4212-BAF6-EFC090FBCEEB}"/>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The lesion is treated with Mohs and histopathology shows a neurotrophic component. </a:t>
            </a:r>
          </a:p>
        </p:txBody>
      </p:sp>
      <p:sp>
        <p:nvSpPr>
          <p:cNvPr id="11" name="Rectangle 10">
            <a:extLst>
              <a:ext uri="{FF2B5EF4-FFF2-40B4-BE49-F238E27FC236}">
                <a16:creationId xmlns:a16="http://schemas.microsoft.com/office/drawing/2014/main" id="{73FA8279-34B5-4660-BA88-2717AFF5365F}"/>
              </a:ext>
            </a:extLst>
          </p:cNvPr>
          <p:cNvSpPr/>
          <p:nvPr/>
        </p:nvSpPr>
        <p:spPr bwMode="auto">
          <a:xfrm>
            <a:off x="3069772" y="2113384"/>
            <a:ext cx="5593701" cy="445536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Presentation 2</a:t>
            </a:r>
          </a:p>
        </p:txBody>
      </p:sp>
      <p:pic>
        <p:nvPicPr>
          <p:cNvPr id="9" name="Picture 2" descr="https://www.derm101.com/wp-content/uploads/dpc1302a21g003a.jpg">
            <a:extLst>
              <a:ext uri="{FF2B5EF4-FFF2-40B4-BE49-F238E27FC236}">
                <a16:creationId xmlns:a16="http://schemas.microsoft.com/office/drawing/2014/main" id="{8F28B422-A777-4087-B3A0-6856C1689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2711" y="2195852"/>
            <a:ext cx="5373460" cy="4269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97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Question 2</a:t>
            </a:r>
          </a:p>
        </p:txBody>
      </p:sp>
      <p:sp>
        <p:nvSpPr>
          <p:cNvPr id="6" name="Rectangle 8">
            <a:extLst>
              <a:ext uri="{FF2B5EF4-FFF2-40B4-BE49-F238E27FC236}">
                <a16:creationId xmlns:a16="http://schemas.microsoft.com/office/drawing/2014/main" id="{645B655B-B111-4DF2-A21E-85406CF06060}"/>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What would you recommend next for this patient?</a:t>
            </a: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Observation</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Cemiplimab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Nivolumab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Pembrolizumab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Atezolizumab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Radiation therapy</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Other</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1" fontAlgn="ctr" latinLnBrk="0" hangingPunct="1">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1200" cap="none" spc="0" normalizeH="0" baseline="0" noProof="0" dirty="0">
              <a:ln>
                <a:noFill/>
              </a:ln>
              <a:solidFill>
                <a:srgbClr val="FFFFFF"/>
              </a:solidFill>
              <a:effectLst/>
              <a:uLnTx/>
              <a:uFillTx/>
              <a:latin typeface="Tahoma"/>
              <a:ea typeface="ＭＳ Ｐゴシック" pitchFamily="34" charset="-128"/>
              <a:cs typeface="Tahoma"/>
            </a:endParaRPr>
          </a:p>
          <a:p>
            <a:pPr marL="514350" marR="0" lvl="0" indent="-514350" algn="l" defTabSz="914400" rtl="0" eaLnBrk="0" fontAlgn="base" latinLnBrk="0" hangingPunct="0">
              <a:lnSpc>
                <a:spcPct val="95000"/>
              </a:lnSpc>
              <a:spcBef>
                <a:spcPct val="35000"/>
              </a:spcBef>
              <a:spcAft>
                <a:spcPct val="0"/>
              </a:spcAft>
              <a:buClr>
                <a:srgbClr val="CC0000"/>
              </a:buClr>
              <a:buSzPct val="68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TextBox 8">
            <a:extLst>
              <a:ext uri="{FF2B5EF4-FFF2-40B4-BE49-F238E27FC236}">
                <a16:creationId xmlns:a16="http://schemas.microsoft.com/office/drawing/2014/main" id="{7A1D3C5D-F1EF-44E2-AF3C-8341D7FCB747}"/>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2099901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Question 3</a:t>
            </a:r>
          </a:p>
        </p:txBody>
      </p:sp>
      <p:sp>
        <p:nvSpPr>
          <p:cNvPr id="6" name="Rectangle 8">
            <a:extLst>
              <a:ext uri="{FF2B5EF4-FFF2-40B4-BE49-F238E27FC236}">
                <a16:creationId xmlns:a16="http://schemas.microsoft.com/office/drawing/2014/main" id="{645B655B-B111-4DF2-A21E-85406CF06060}"/>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Among PD-1 checkpoint inhibitors or other immunotherapy drugs, the only agent that has gained FDA approval  for use in CSSC is:</a:t>
            </a:r>
          </a:p>
          <a:p>
            <a:pPr marL="14271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rPr>
              <a:t>Cemiplimab</a:t>
            </a:r>
          </a:p>
          <a:p>
            <a:pPr marL="14271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rPr>
              <a:t>Nivolumab</a:t>
            </a:r>
          </a:p>
          <a:p>
            <a:pPr marL="14271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rPr>
              <a:t>Pembrolizumab</a:t>
            </a:r>
          </a:p>
          <a:p>
            <a:pPr marL="14271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rPr>
              <a:t>Atezolizumab</a:t>
            </a:r>
          </a:p>
          <a:p>
            <a:pPr marL="14271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rPr>
              <a:t>None have FDA approval</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1" fontAlgn="ctr" latinLnBrk="0" hangingPunct="1">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1200" cap="none" spc="0" normalizeH="0" baseline="0" noProof="0" dirty="0">
              <a:ln>
                <a:noFill/>
              </a:ln>
              <a:solidFill>
                <a:srgbClr val="FFFFFF"/>
              </a:solidFill>
              <a:effectLst/>
              <a:uLnTx/>
              <a:uFillTx/>
              <a:latin typeface="Tahoma"/>
              <a:ea typeface="ＭＳ Ｐゴシック" pitchFamily="34" charset="-128"/>
              <a:cs typeface="Tahoma"/>
            </a:endParaRPr>
          </a:p>
          <a:p>
            <a:pPr marL="514350" marR="0" lvl="0" indent="-514350" algn="l" defTabSz="914400" rtl="0" eaLnBrk="0" fontAlgn="base" latinLnBrk="0" hangingPunct="0">
              <a:lnSpc>
                <a:spcPct val="95000"/>
              </a:lnSpc>
              <a:spcBef>
                <a:spcPct val="35000"/>
              </a:spcBef>
              <a:spcAft>
                <a:spcPct val="0"/>
              </a:spcAft>
              <a:buClr>
                <a:srgbClr val="CC0000"/>
              </a:buClr>
              <a:buSzPct val="68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TextBox 8">
            <a:extLst>
              <a:ext uri="{FF2B5EF4-FFF2-40B4-BE49-F238E27FC236}">
                <a16:creationId xmlns:a16="http://schemas.microsoft.com/office/drawing/2014/main" id="{7A1D3C5D-F1EF-44E2-AF3C-8341D7FCB747}"/>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1534282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Skin Cancer USA – 2018</a:t>
            </a:r>
          </a:p>
        </p:txBody>
      </p:sp>
      <p:graphicFrame>
        <p:nvGraphicFramePr>
          <p:cNvPr id="6" name="Chart 5">
            <a:extLst>
              <a:ext uri="{FF2B5EF4-FFF2-40B4-BE49-F238E27FC236}">
                <a16:creationId xmlns:a16="http://schemas.microsoft.com/office/drawing/2014/main" id="{8E42F073-9256-4546-BC00-950DDF6BC76D}"/>
              </a:ext>
            </a:extLst>
          </p:cNvPr>
          <p:cNvGraphicFramePr/>
          <p:nvPr>
            <p:extLst/>
          </p:nvPr>
        </p:nvGraphicFramePr>
        <p:xfrm>
          <a:off x="2165269" y="1068781"/>
          <a:ext cx="8063344" cy="526076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E5173CB1-AB08-4AD9-BF57-78DF1E688C84}"/>
              </a:ext>
            </a:extLst>
          </p:cNvPr>
          <p:cNvSpPr txBox="1"/>
          <p:nvPr/>
        </p:nvSpPr>
        <p:spPr>
          <a:xfrm>
            <a:off x="2215628" y="1494972"/>
            <a:ext cx="1422185" cy="769441"/>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Melanoma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91,270</a:t>
            </a:r>
          </a:p>
        </p:txBody>
      </p:sp>
      <p:sp>
        <p:nvSpPr>
          <p:cNvPr id="7" name="TextBox 6">
            <a:extLst>
              <a:ext uri="{FF2B5EF4-FFF2-40B4-BE49-F238E27FC236}">
                <a16:creationId xmlns:a16="http://schemas.microsoft.com/office/drawing/2014/main" id="{7E007D82-F275-4134-B022-D4A9CC1EB862}"/>
              </a:ext>
            </a:extLst>
          </p:cNvPr>
          <p:cNvSpPr txBox="1"/>
          <p:nvPr/>
        </p:nvSpPr>
        <p:spPr>
          <a:xfrm>
            <a:off x="8575816" y="4884314"/>
            <a:ext cx="1324402" cy="1107996"/>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NMSC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(BCC SCC)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3,000,000</a:t>
            </a:r>
          </a:p>
        </p:txBody>
      </p:sp>
    </p:spTree>
    <p:extLst>
      <p:ext uri="{BB962C8B-B14F-4D97-AF65-F5344CB8AC3E}">
        <p14:creationId xmlns:p14="http://schemas.microsoft.com/office/powerpoint/2010/main" val="2726046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293540" y="1405872"/>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Clinical Case #2</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2927" y="2580847"/>
            <a:ext cx="5576703" cy="2543760"/>
          </a:xfrm>
          <a:prstGeom prst="rect">
            <a:avLst/>
          </a:prstGeom>
        </p:spPr>
      </p:pic>
    </p:spTree>
    <p:extLst>
      <p:ext uri="{BB962C8B-B14F-4D97-AF65-F5344CB8AC3E}">
        <p14:creationId xmlns:p14="http://schemas.microsoft.com/office/powerpoint/2010/main" val="796039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Presentation</a:t>
            </a:r>
          </a:p>
        </p:txBody>
      </p:sp>
      <p:sp>
        <p:nvSpPr>
          <p:cNvPr id="6" name="Content Placeholder 2">
            <a:extLst>
              <a:ext uri="{FF2B5EF4-FFF2-40B4-BE49-F238E27FC236}">
                <a16:creationId xmlns:a16="http://schemas.microsoft.com/office/drawing/2014/main" id="{1916F4FD-8F59-4FD0-88B8-C4954917B3DE}"/>
              </a:ext>
            </a:extLst>
          </p:cNvPr>
          <p:cNvSpPr txBox="1">
            <a:spLocks/>
          </p:cNvSpPr>
          <p:nvPr/>
        </p:nvSpPr>
        <p:spPr bwMode="auto">
          <a:xfrm>
            <a:off x="803971" y="1565715"/>
            <a:ext cx="10515600" cy="4425748"/>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 73-year-old retired farmer with diabetes but otherwise in good health had CSCC on his right forehead and right cheek that was previously treated with Mohs surgery (11/15).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It was not possible to clear the margins.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The area had rapidly recurred/progressed, and he was referred to a center for surgical evaluation.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CT of the face 3/16 demonstrated a right cheek mass that was inseparable from the masseter muscle and parotid gland.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 CT scan body was without evidence of systemic disease. </a:t>
            </a:r>
          </a:p>
        </p:txBody>
      </p:sp>
    </p:spTree>
    <p:extLst>
      <p:ext uri="{BB962C8B-B14F-4D97-AF65-F5344CB8AC3E}">
        <p14:creationId xmlns:p14="http://schemas.microsoft.com/office/powerpoint/2010/main" val="2757594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3" name="Rectangle 2"/>
          <p:cNvSpPr/>
          <p:nvPr/>
        </p:nvSpPr>
        <p:spPr>
          <a:xfrm>
            <a:off x="5486400" y="1032387"/>
            <a:ext cx="717755" cy="139618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328148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Clinical Case Study #2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Question 1</a:t>
            </a:r>
          </a:p>
        </p:txBody>
      </p:sp>
      <p:sp>
        <p:nvSpPr>
          <p:cNvPr id="8" name="Title 1">
            <a:extLst>
              <a:ext uri="{FF2B5EF4-FFF2-40B4-BE49-F238E27FC236}">
                <a16:creationId xmlns:a16="http://schemas.microsoft.com/office/drawing/2014/main" id="{AF4AB1B4-8362-43A0-A173-C39D1D61E6C5}"/>
              </a:ext>
            </a:extLst>
          </p:cNvPr>
          <p:cNvSpPr txBox="1">
            <a:spLocks/>
          </p:cNvSpPr>
          <p:nvPr/>
        </p:nvSpPr>
        <p:spPr>
          <a:xfrm>
            <a:off x="726233" y="1200214"/>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l" defTabSz="914400" rtl="0" eaLnBrk="0" fontAlgn="base" latinLnBrk="0" hangingPunct="0">
              <a:lnSpc>
                <a:spcPct val="95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What would you choose as the best treatment option?</a:t>
            </a:r>
          </a:p>
        </p:txBody>
      </p:sp>
      <p:sp>
        <p:nvSpPr>
          <p:cNvPr id="9" name="Content Placeholder 2">
            <a:extLst>
              <a:ext uri="{FF2B5EF4-FFF2-40B4-BE49-F238E27FC236}">
                <a16:creationId xmlns:a16="http://schemas.microsoft.com/office/drawing/2014/main" id="{74DD3845-8AF0-4339-9084-A9789CF027AC}"/>
              </a:ext>
            </a:extLst>
          </p:cNvPr>
          <p:cNvSpPr txBox="1">
            <a:spLocks/>
          </p:cNvSpPr>
          <p:nvPr/>
        </p:nvSpPr>
        <p:spPr bwMode="auto">
          <a:xfrm>
            <a:off x="646923" y="1825624"/>
            <a:ext cx="10515600" cy="278837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114300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Surgical resection</a:t>
            </a:r>
          </a:p>
          <a:p>
            <a:pPr marL="114300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Radiation therapy</a:t>
            </a:r>
          </a:p>
          <a:p>
            <a:pPr marL="114300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Concurrent chemoradiation </a:t>
            </a:r>
          </a:p>
          <a:p>
            <a:pPr marL="114300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Other systemic therapy</a:t>
            </a:r>
          </a:p>
          <a:p>
            <a:pPr marL="51435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0" name="TextBox 9">
            <a:extLst>
              <a:ext uri="{FF2B5EF4-FFF2-40B4-BE49-F238E27FC236}">
                <a16:creationId xmlns:a16="http://schemas.microsoft.com/office/drawing/2014/main" id="{DFD4E44D-95F0-4780-BA8D-D63E548F9D2F}"/>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1019245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1D192B0-6F02-45F8-9DE4-811F80954291}"/>
              </a:ext>
            </a:extLst>
          </p:cNvPr>
          <p:cNvSpPr txBox="1">
            <a:spLocks/>
          </p:cNvSpPr>
          <p:nvPr/>
        </p:nvSpPr>
        <p:spPr bwMode="auto">
          <a:xfrm>
            <a:off x="877319" y="1155717"/>
            <a:ext cx="10515600" cy="432726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He was subsequently seen by a surgeon who planned radical, disfiguring resection. In conjunction with the planned surgery and these clinical findings you would:</a:t>
            </a:r>
          </a:p>
          <a:p>
            <a:pPr marL="1027113" marR="0" lvl="0" indent="-455613"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Monitor the results of surgery</a:t>
            </a:r>
          </a:p>
          <a:p>
            <a:pPr marL="1027113" marR="0" lvl="0" indent="-455613"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Begin radiation therapy</a:t>
            </a:r>
          </a:p>
          <a:p>
            <a:pPr marL="1027113" marR="0" lvl="0" indent="-455613"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Initiate cemiplimab</a:t>
            </a:r>
          </a:p>
          <a:p>
            <a:pPr marL="1027113" marR="0" lvl="0" indent="-455613"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  Initiate pembrolizumab</a:t>
            </a:r>
          </a:p>
          <a:p>
            <a:pPr marL="1027113" marR="0" lvl="0" indent="-455613"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Other systemic therapy</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6" name="Text Box 5">
            <a:extLst>
              <a:ext uri="{FF2B5EF4-FFF2-40B4-BE49-F238E27FC236}">
                <a16:creationId xmlns:a16="http://schemas.microsoft.com/office/drawing/2014/main" id="{ACFDAE16-9DB7-4DA3-A92A-3A8FD4940469}"/>
              </a:ext>
            </a:extLst>
          </p:cNvPr>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Clinical Case Study #2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Question 2</a:t>
            </a:r>
          </a:p>
        </p:txBody>
      </p:sp>
      <p:sp>
        <p:nvSpPr>
          <p:cNvPr id="7" name="TextBox 6">
            <a:extLst>
              <a:ext uri="{FF2B5EF4-FFF2-40B4-BE49-F238E27FC236}">
                <a16:creationId xmlns:a16="http://schemas.microsoft.com/office/drawing/2014/main" id="{D6980594-0378-41DE-86B2-0929DFFB380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1585843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391741" cy="3293806"/>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7885"/>
          <a:stretch/>
        </p:blipFill>
        <p:spPr>
          <a:xfrm rot="5400000">
            <a:off x="3572604" y="328876"/>
            <a:ext cx="6728107" cy="6145162"/>
          </a:xfrm>
          <a:prstGeom prst="rect">
            <a:avLst/>
          </a:prstGeom>
        </p:spPr>
      </p:pic>
      <p:sp>
        <p:nvSpPr>
          <p:cNvPr id="4" name="Rectangle 3"/>
          <p:cNvSpPr/>
          <p:nvPr/>
        </p:nvSpPr>
        <p:spPr>
          <a:xfrm>
            <a:off x="1897626" y="521110"/>
            <a:ext cx="285135" cy="65876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p:cNvSpPr/>
          <p:nvPr/>
        </p:nvSpPr>
        <p:spPr>
          <a:xfrm>
            <a:off x="5397910" y="1061884"/>
            <a:ext cx="658761" cy="187796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2513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391741" cy="3293806"/>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7885"/>
          <a:stretch/>
        </p:blipFill>
        <p:spPr>
          <a:xfrm rot="5400000">
            <a:off x="-168510" y="3136768"/>
            <a:ext cx="3889742" cy="3552722"/>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4086"/>
          <a:stretch/>
        </p:blipFill>
        <p:spPr>
          <a:xfrm rot="5400000">
            <a:off x="4350789" y="-66677"/>
            <a:ext cx="6802871" cy="6720966"/>
          </a:xfrm>
          <a:prstGeom prst="rect">
            <a:avLst/>
          </a:prstGeom>
        </p:spPr>
      </p:pic>
      <p:sp>
        <p:nvSpPr>
          <p:cNvPr id="5" name="Rectangle 4"/>
          <p:cNvSpPr/>
          <p:nvPr/>
        </p:nvSpPr>
        <p:spPr>
          <a:xfrm>
            <a:off x="1868129" y="501445"/>
            <a:ext cx="304800" cy="68825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p:cNvSpPr/>
          <p:nvPr/>
        </p:nvSpPr>
        <p:spPr>
          <a:xfrm>
            <a:off x="894735" y="3706761"/>
            <a:ext cx="373626" cy="92423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p:cNvSpPr/>
          <p:nvPr/>
        </p:nvSpPr>
        <p:spPr>
          <a:xfrm>
            <a:off x="6459793" y="108155"/>
            <a:ext cx="884903" cy="219259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44577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47251"/>
            <a:ext cx="6554838" cy="491612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191250" y="857250"/>
            <a:ext cx="6858000" cy="5143500"/>
          </a:xfrm>
          <a:prstGeom prst="rect">
            <a:avLst/>
          </a:prstGeom>
        </p:spPr>
      </p:pic>
      <p:sp>
        <p:nvSpPr>
          <p:cNvPr id="6" name="Rectangle 5"/>
          <p:cNvSpPr/>
          <p:nvPr/>
        </p:nvSpPr>
        <p:spPr>
          <a:xfrm>
            <a:off x="2812026" y="1465006"/>
            <a:ext cx="353961" cy="120936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p:cNvSpPr/>
          <p:nvPr/>
        </p:nvSpPr>
        <p:spPr>
          <a:xfrm>
            <a:off x="10559845" y="2458065"/>
            <a:ext cx="1563329" cy="65876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689435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Clinical Case Study #2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rPr>
              <a:t>Question 3</a:t>
            </a:r>
          </a:p>
        </p:txBody>
      </p:sp>
      <p:sp>
        <p:nvSpPr>
          <p:cNvPr id="8" name="Title 1">
            <a:extLst>
              <a:ext uri="{FF2B5EF4-FFF2-40B4-BE49-F238E27FC236}">
                <a16:creationId xmlns:a16="http://schemas.microsoft.com/office/drawing/2014/main" id="{AF4AB1B4-8362-43A0-A173-C39D1D61E6C5}"/>
              </a:ext>
            </a:extLst>
          </p:cNvPr>
          <p:cNvSpPr txBox="1">
            <a:spLocks/>
          </p:cNvSpPr>
          <p:nvPr/>
        </p:nvSpPr>
        <p:spPr>
          <a:xfrm>
            <a:off x="726233" y="1200214"/>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l" defTabSz="914400" rtl="0" eaLnBrk="0" fontAlgn="base" latinLnBrk="0" hangingPunct="0">
              <a:lnSpc>
                <a:spcPct val="95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The patient was subsequently started on cemiplimab. He had a rapid response to therapy, and a clinical complete response after about one year of therapy.  What would you do now?</a:t>
            </a:r>
          </a:p>
        </p:txBody>
      </p:sp>
      <p:sp>
        <p:nvSpPr>
          <p:cNvPr id="9" name="Content Placeholder 2">
            <a:extLst>
              <a:ext uri="{FF2B5EF4-FFF2-40B4-BE49-F238E27FC236}">
                <a16:creationId xmlns:a16="http://schemas.microsoft.com/office/drawing/2014/main" id="{74DD3845-8AF0-4339-9084-A9789CF027AC}"/>
              </a:ext>
            </a:extLst>
          </p:cNvPr>
          <p:cNvSpPr txBox="1">
            <a:spLocks/>
          </p:cNvSpPr>
          <p:nvPr/>
        </p:nvSpPr>
        <p:spPr bwMode="auto">
          <a:xfrm>
            <a:off x="1074932" y="2437134"/>
            <a:ext cx="10515600" cy="2004316"/>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10334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Continue </a:t>
            </a:r>
            <a:r>
              <a:rPr kumimoji="0" lang="en-US" sz="2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cemiplimab</a:t>
            </a:r>
            <a:endParaRPr kumimoji="0" lang="en-US" sz="2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10334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Radiation therapy to areas of previous known disease</a:t>
            </a:r>
          </a:p>
          <a:p>
            <a:pPr marL="1033463"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Stop systemic therapy and follow the patient</a:t>
            </a:r>
          </a:p>
          <a:p>
            <a:pPr marL="514350" marR="0" lvl="0" indent="-51435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endParaRPr kumimoji="0" lang="en-US" sz="2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0" name="TextBox 9">
            <a:extLst>
              <a:ext uri="{FF2B5EF4-FFF2-40B4-BE49-F238E27FC236}">
                <a16:creationId xmlns:a16="http://schemas.microsoft.com/office/drawing/2014/main" id="{DFD4E44D-95F0-4780-BA8D-D63E548F9D2F}"/>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679661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293540" y="1405872"/>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Clinical Case #3</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2927" y="2580847"/>
            <a:ext cx="5576703" cy="2543760"/>
          </a:xfrm>
          <a:prstGeom prst="rect">
            <a:avLst/>
          </a:prstGeom>
        </p:spPr>
      </p:pic>
    </p:spTree>
    <p:extLst>
      <p:ext uri="{BB962C8B-B14F-4D97-AF65-F5344CB8AC3E}">
        <p14:creationId xmlns:p14="http://schemas.microsoft.com/office/powerpoint/2010/main" val="2286362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Skin Cancer USA – 2018</a:t>
            </a:r>
          </a:p>
        </p:txBody>
      </p:sp>
      <p:sp>
        <p:nvSpPr>
          <p:cNvPr id="3" name="TextBox 2">
            <a:extLst>
              <a:ext uri="{FF2B5EF4-FFF2-40B4-BE49-F238E27FC236}">
                <a16:creationId xmlns:a16="http://schemas.microsoft.com/office/drawing/2014/main" id="{E5173CB1-AB08-4AD9-BF57-78DF1E688C84}"/>
              </a:ext>
            </a:extLst>
          </p:cNvPr>
          <p:cNvSpPr txBox="1"/>
          <p:nvPr/>
        </p:nvSpPr>
        <p:spPr>
          <a:xfrm>
            <a:off x="2215628" y="1494972"/>
            <a:ext cx="1422185" cy="769441"/>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Melanoma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91,270</a:t>
            </a:r>
          </a:p>
        </p:txBody>
      </p:sp>
      <p:graphicFrame>
        <p:nvGraphicFramePr>
          <p:cNvPr id="8" name="Chart 7">
            <a:extLst>
              <a:ext uri="{FF2B5EF4-FFF2-40B4-BE49-F238E27FC236}">
                <a16:creationId xmlns:a16="http://schemas.microsoft.com/office/drawing/2014/main" id="{7E601AC3-9BF9-4549-A0F3-1622FE324342}"/>
              </a:ext>
            </a:extLst>
          </p:cNvPr>
          <p:cNvGraphicFramePr/>
          <p:nvPr>
            <p:extLst/>
          </p:nvPr>
        </p:nvGraphicFramePr>
        <p:xfrm>
          <a:off x="2165269" y="1068781"/>
          <a:ext cx="8063344" cy="5260769"/>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2EAA6C2F-F75E-4A0D-9A04-9A08CE60BCDF}"/>
              </a:ext>
            </a:extLst>
          </p:cNvPr>
          <p:cNvSpPr txBox="1"/>
          <p:nvPr/>
        </p:nvSpPr>
        <p:spPr>
          <a:xfrm>
            <a:off x="2446111" y="3280926"/>
            <a:ext cx="1111202" cy="769441"/>
          </a:xfrm>
          <a:prstGeom prst="rect">
            <a:avLst/>
          </a:prstGeom>
          <a:solidFill>
            <a:schemeClr val="tx2">
              <a:lumMod val="60000"/>
              <a:lumOff val="40000"/>
            </a:schemeClr>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600,000</a:t>
            </a:r>
          </a:p>
        </p:txBody>
      </p:sp>
      <p:sp>
        <p:nvSpPr>
          <p:cNvPr id="10" name="TextBox 9">
            <a:extLst>
              <a:ext uri="{FF2B5EF4-FFF2-40B4-BE49-F238E27FC236}">
                <a16:creationId xmlns:a16="http://schemas.microsoft.com/office/drawing/2014/main" id="{12D802C5-7480-44FD-ACD9-B8DFC950B2F9}"/>
              </a:ext>
            </a:extLst>
          </p:cNvPr>
          <p:cNvSpPr txBox="1"/>
          <p:nvPr/>
        </p:nvSpPr>
        <p:spPr>
          <a:xfrm>
            <a:off x="8421487" y="3171629"/>
            <a:ext cx="1324402" cy="769441"/>
          </a:xfrm>
          <a:prstGeom prst="rect">
            <a:avLst/>
          </a:prstGeom>
          <a:solidFill>
            <a:schemeClr val="tx2">
              <a:lumMod val="60000"/>
              <a:lumOff val="40000"/>
            </a:schemeClr>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2,400,000</a:t>
            </a:r>
          </a:p>
        </p:txBody>
      </p:sp>
    </p:spTree>
    <p:extLst>
      <p:ext uri="{BB962C8B-B14F-4D97-AF65-F5344CB8AC3E}">
        <p14:creationId xmlns:p14="http://schemas.microsoft.com/office/powerpoint/2010/main" val="3746767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53FF91-8036-4F0D-9EA9-4FCCF9D23CC5}"/>
              </a:ext>
            </a:extLst>
          </p:cNvPr>
          <p:cNvSpPr/>
          <p:nvPr/>
        </p:nvSpPr>
        <p:spPr bwMode="auto">
          <a:xfrm>
            <a:off x="7569471" y="1907037"/>
            <a:ext cx="4537771" cy="2821438"/>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Presentation</a:t>
            </a:r>
          </a:p>
        </p:txBody>
      </p:sp>
      <p:sp>
        <p:nvSpPr>
          <p:cNvPr id="6" name="Content Placeholder 2">
            <a:extLst>
              <a:ext uri="{FF2B5EF4-FFF2-40B4-BE49-F238E27FC236}">
                <a16:creationId xmlns:a16="http://schemas.microsoft.com/office/drawing/2014/main" id="{1916F4FD-8F59-4FD0-88B8-C4954917B3DE}"/>
              </a:ext>
            </a:extLst>
          </p:cNvPr>
          <p:cNvSpPr txBox="1">
            <a:spLocks/>
          </p:cNvSpPr>
          <p:nvPr/>
        </p:nvSpPr>
        <p:spPr bwMode="auto">
          <a:xfrm>
            <a:off x="534955" y="1051185"/>
            <a:ext cx="6999514" cy="5293678"/>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 72-year-old man presented with a rapidly growing lesion on the left side of the forehead of 1 year duration.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His medical history was remarkable for B-cell lymphoma, which was currently in remission following chemotherapy 10 years prior.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The cutaneous lesion started as a small, red, dry patch that the patient initially thought was eczema.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The site progressively enlarged to a red tumor measuring 2.4 × 2.0 cm, and the patient presented to the dermatology department for further evaluation.  </a:t>
            </a:r>
          </a:p>
        </p:txBody>
      </p:sp>
      <p:pic>
        <p:nvPicPr>
          <p:cNvPr id="3" name="Picture 2">
            <a:extLst>
              <a:ext uri="{FF2B5EF4-FFF2-40B4-BE49-F238E27FC236}">
                <a16:creationId xmlns:a16="http://schemas.microsoft.com/office/drawing/2014/main" id="{FEEDF7EB-C31C-4C17-9C1C-406FE1685769}"/>
              </a:ext>
            </a:extLst>
          </p:cNvPr>
          <p:cNvPicPr>
            <a:picLocks noChangeAspect="1"/>
          </p:cNvPicPr>
          <p:nvPr/>
        </p:nvPicPr>
        <p:blipFill>
          <a:blip r:embed="rId2"/>
          <a:stretch>
            <a:fillRect/>
          </a:stretch>
        </p:blipFill>
        <p:spPr>
          <a:xfrm>
            <a:off x="7657268" y="2001416"/>
            <a:ext cx="4344123" cy="2654559"/>
          </a:xfrm>
          <a:prstGeom prst="rect">
            <a:avLst/>
          </a:prstGeom>
        </p:spPr>
      </p:pic>
    </p:spTree>
    <p:extLst>
      <p:ext uri="{BB962C8B-B14F-4D97-AF65-F5344CB8AC3E}">
        <p14:creationId xmlns:p14="http://schemas.microsoft.com/office/powerpoint/2010/main" val="3453571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Question 1</a:t>
            </a:r>
          </a:p>
        </p:txBody>
      </p:sp>
      <p:sp>
        <p:nvSpPr>
          <p:cNvPr id="6" name="Rectangle 8">
            <a:extLst>
              <a:ext uri="{FF2B5EF4-FFF2-40B4-BE49-F238E27FC236}">
                <a16:creationId xmlns:a16="http://schemas.microsoft.com/office/drawing/2014/main" id="{645B655B-B111-4DF2-A21E-85406CF06060}"/>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How would you manage this patient?</a:t>
            </a: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1144588" marR="0" lvl="0" indent="-401638"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Electrodessication and curettage</a:t>
            </a:r>
          </a:p>
          <a:p>
            <a:pPr marL="1144588" marR="0" lvl="0" indent="-401638"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Excision</a:t>
            </a:r>
          </a:p>
          <a:p>
            <a:pPr marL="1144588" marR="0" lvl="0" indent="-401638"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Intralesional 5-Fluorouracil</a:t>
            </a:r>
          </a:p>
          <a:p>
            <a:pPr marL="1144588" marR="0" lvl="0" indent="-401638"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Mohs surgery</a:t>
            </a:r>
          </a:p>
          <a:p>
            <a:pPr marL="1144588" marR="0" lvl="0" indent="-401638"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Excision and PD-1 checkpoint inhibition</a:t>
            </a:r>
          </a:p>
          <a:p>
            <a:pPr marL="514350" marR="0" lvl="0" indent="-514350" algn="l" defTabSz="914400" rtl="0" eaLnBrk="0" fontAlgn="base" latinLnBrk="0" hangingPunct="0">
              <a:lnSpc>
                <a:spcPct val="95000"/>
              </a:lnSpc>
              <a:spcBef>
                <a:spcPct val="35000"/>
              </a:spcBef>
              <a:spcAft>
                <a:spcPct val="0"/>
              </a:spcAft>
              <a:buClr>
                <a:srgbClr val="CC0000"/>
              </a:buClr>
              <a:buSzPct val="68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TextBox 8">
            <a:extLst>
              <a:ext uri="{FF2B5EF4-FFF2-40B4-BE49-F238E27FC236}">
                <a16:creationId xmlns:a16="http://schemas.microsoft.com/office/drawing/2014/main" id="{7A1D3C5D-F1EF-44E2-AF3C-8341D7FCB747}"/>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Tree>
    <p:extLst>
      <p:ext uri="{BB962C8B-B14F-4D97-AF65-F5344CB8AC3E}">
        <p14:creationId xmlns:p14="http://schemas.microsoft.com/office/powerpoint/2010/main" val="4277676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619E20AC-C80C-4212-BAF6-EFC090FBCEEB}"/>
              </a:ext>
            </a:extLst>
          </p:cNvPr>
          <p:cNvSpPr txBox="1">
            <a:spLocks noChangeArrowheads="1"/>
          </p:cNvSpPr>
          <p:nvPr/>
        </p:nvSpPr>
        <p:spPr bwMode="auto">
          <a:xfrm>
            <a:off x="467192" y="1126046"/>
            <a:ext cx="11569297"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 skin biopsy confirmed a moderately differentiated CSCC with a positive deep margin.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Due to the tumor’s location, histology, size, and poorly defined borders, the patient was referred for treatment with MMS. The lesion was removed in a total of 2 stages and 4 sections.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In addition to a proliferation of spindled tumor cells seen during surgery, which was consistent with CSCC, an intravascular component was noted despite clear margins after the surgery. </a:t>
            </a:r>
            <a:endParaRPr kumimoji="0" lang="en-US" sz="2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1" name="Rectangle 10">
            <a:extLst>
              <a:ext uri="{FF2B5EF4-FFF2-40B4-BE49-F238E27FC236}">
                <a16:creationId xmlns:a16="http://schemas.microsoft.com/office/drawing/2014/main" id="{73FA8279-34B5-4660-BA88-2717AFF5365F}"/>
              </a:ext>
            </a:extLst>
          </p:cNvPr>
          <p:cNvSpPr/>
          <p:nvPr/>
        </p:nvSpPr>
        <p:spPr bwMode="auto">
          <a:xfrm>
            <a:off x="2659225" y="3920449"/>
            <a:ext cx="7133253" cy="2789854"/>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Presentation 2</a:t>
            </a:r>
          </a:p>
        </p:txBody>
      </p:sp>
      <p:pic>
        <p:nvPicPr>
          <p:cNvPr id="3" name="Picture 2">
            <a:extLst>
              <a:ext uri="{FF2B5EF4-FFF2-40B4-BE49-F238E27FC236}">
                <a16:creationId xmlns:a16="http://schemas.microsoft.com/office/drawing/2014/main" id="{2F162095-07EA-4E02-9B10-B0977EB08957}"/>
              </a:ext>
            </a:extLst>
          </p:cNvPr>
          <p:cNvPicPr>
            <a:picLocks noChangeAspect="1"/>
          </p:cNvPicPr>
          <p:nvPr/>
        </p:nvPicPr>
        <p:blipFill>
          <a:blip r:embed="rId2"/>
          <a:stretch>
            <a:fillRect/>
          </a:stretch>
        </p:blipFill>
        <p:spPr>
          <a:xfrm>
            <a:off x="2799185" y="4098869"/>
            <a:ext cx="3228702" cy="2433017"/>
          </a:xfrm>
          <a:prstGeom prst="rect">
            <a:avLst/>
          </a:prstGeom>
        </p:spPr>
      </p:pic>
      <p:pic>
        <p:nvPicPr>
          <p:cNvPr id="4" name="Picture 3">
            <a:extLst>
              <a:ext uri="{FF2B5EF4-FFF2-40B4-BE49-F238E27FC236}">
                <a16:creationId xmlns:a16="http://schemas.microsoft.com/office/drawing/2014/main" id="{3ED44C4C-8CA0-49EE-9B84-BE0889861D12}"/>
              </a:ext>
            </a:extLst>
          </p:cNvPr>
          <p:cNvPicPr>
            <a:picLocks noChangeAspect="1"/>
          </p:cNvPicPr>
          <p:nvPr/>
        </p:nvPicPr>
        <p:blipFill>
          <a:blip r:embed="rId3"/>
          <a:stretch>
            <a:fillRect/>
          </a:stretch>
        </p:blipFill>
        <p:spPr>
          <a:xfrm>
            <a:off x="6468297" y="4120566"/>
            <a:ext cx="3140566" cy="2389621"/>
          </a:xfrm>
          <a:prstGeom prst="rect">
            <a:avLst/>
          </a:prstGeom>
        </p:spPr>
      </p:pic>
    </p:spTree>
    <p:extLst>
      <p:ext uri="{BB962C8B-B14F-4D97-AF65-F5344CB8AC3E}">
        <p14:creationId xmlns:p14="http://schemas.microsoft.com/office/powerpoint/2010/main" val="1121771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Clinical Case Study #3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Question 2</a:t>
            </a:r>
          </a:p>
        </p:txBody>
      </p:sp>
      <p:sp>
        <p:nvSpPr>
          <p:cNvPr id="9" name="TextBox 8">
            <a:extLst>
              <a:ext uri="{FF2B5EF4-FFF2-40B4-BE49-F238E27FC236}">
                <a16:creationId xmlns:a16="http://schemas.microsoft.com/office/drawing/2014/main" id="{7A1D3C5D-F1EF-44E2-AF3C-8341D7FCB747}"/>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Please Enter Your Response On Your Keypad</a:t>
            </a:r>
          </a:p>
        </p:txBody>
      </p:sp>
      <p:sp>
        <p:nvSpPr>
          <p:cNvPr id="7" name="Rectangle 8">
            <a:extLst>
              <a:ext uri="{FF2B5EF4-FFF2-40B4-BE49-F238E27FC236}">
                <a16:creationId xmlns:a16="http://schemas.microsoft.com/office/drawing/2014/main" id="{BEE74CA2-05D6-4428-93B1-BB74AAD93C0F}"/>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l" defTabSz="914400" rtl="0" eaLnBrk="0" fontAlgn="base" latinLnBrk="0" hangingPunct="0">
              <a:lnSpc>
                <a:spcPct val="95000"/>
              </a:lnSpc>
              <a:spcBef>
                <a:spcPct val="35000"/>
              </a:spcBef>
              <a:spcAft>
                <a:spcPct val="0"/>
              </a:spcAft>
              <a:buClr>
                <a:srgbClr val="CC0000"/>
              </a:buClr>
              <a:buSzPct val="68000"/>
              <a:buFont typeface="Arial Black" pitchFamily="34" charset="0"/>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What would you recommend next for this patient?</a:t>
            </a: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Observation</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Cemiplimab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Nivolumab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Pembrolizumab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Atezolizumab</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Radiation therapy</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Other</a:t>
            </a:r>
          </a:p>
          <a:p>
            <a:pPr marL="1371600" marR="0" lvl="0" indent="-457200" algn="l" defTabSz="914400" rtl="0" eaLnBrk="0" fontAlgn="base" latinLnBrk="0" hangingPunct="0">
              <a:lnSpc>
                <a:spcPct val="95000"/>
              </a:lnSpc>
              <a:spcBef>
                <a:spcPct val="35000"/>
              </a:spcBef>
              <a:spcAft>
                <a:spcPct val="0"/>
              </a:spcAft>
              <a:buClr>
                <a:srgbClr val="FFFF00"/>
              </a:buClr>
              <a:buSzPct val="100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1" fontAlgn="ctr" latinLnBrk="0" hangingPunct="1">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1200" cap="none" spc="0" normalizeH="0" baseline="0" noProof="0" dirty="0">
              <a:ln>
                <a:noFill/>
              </a:ln>
              <a:solidFill>
                <a:srgbClr val="FFFFFF"/>
              </a:solidFill>
              <a:effectLst/>
              <a:uLnTx/>
              <a:uFillTx/>
              <a:latin typeface="Tahoma"/>
              <a:ea typeface="ＭＳ Ｐゴシック" pitchFamily="34" charset="-128"/>
              <a:cs typeface="Tahoma"/>
            </a:endParaRPr>
          </a:p>
          <a:p>
            <a:pPr marL="514350" marR="0" lvl="0" indent="-514350" algn="l" defTabSz="914400" rtl="0" eaLnBrk="0" fontAlgn="base" latinLnBrk="0" hangingPunct="0">
              <a:lnSpc>
                <a:spcPct val="95000"/>
              </a:lnSpc>
              <a:spcBef>
                <a:spcPct val="35000"/>
              </a:spcBef>
              <a:spcAft>
                <a:spcPct val="0"/>
              </a:spcAft>
              <a:buClr>
                <a:srgbClr val="CC0000"/>
              </a:buClr>
              <a:buSzPct val="68000"/>
              <a:buFont typeface="+mj-lt"/>
              <a:buAutoNum type="arabicParen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Tree>
    <p:extLst>
      <p:ext uri="{BB962C8B-B14F-4D97-AF65-F5344CB8AC3E}">
        <p14:creationId xmlns:p14="http://schemas.microsoft.com/office/powerpoint/2010/main" val="1358769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78797-8748-4A9E-AA11-3A40640F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220802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4387" name="Rectangle 3"/>
          <p:cNvSpPr>
            <a:spLocks noChangeArrowheads="1"/>
          </p:cNvSpPr>
          <p:nvPr/>
        </p:nvSpPr>
        <p:spPr bwMode="auto">
          <a:xfrm>
            <a:off x="1981200" y="1900239"/>
            <a:ext cx="7988300" cy="1570037"/>
          </a:xfrm>
          <a:prstGeom prst="rect">
            <a:avLst/>
          </a:prstGeom>
          <a:noFill/>
          <a:ln>
            <a:noFill/>
          </a:ln>
          <a:effectLst>
            <a:outerShdw dist="53882" dir="2700000" algn="ctr" rotWithShape="0">
              <a:schemeClr val="bg2"/>
            </a:outerShdw>
          </a:effectLst>
          <a:extLst/>
        </p:spPr>
        <p:txBody>
          <a:bodyPr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3200" b="0" i="0" u="none" strike="noStrike" kern="0" cap="none" spc="0" normalizeH="0" baseline="0" noProof="0">
                <a:ln>
                  <a:noFill/>
                </a:ln>
                <a:solidFill>
                  <a:srgbClr val="FFFFFF"/>
                </a:solidFill>
                <a:effectLst/>
                <a:uLnTx/>
                <a:uFillTx/>
                <a:latin typeface="Calibri" panose="020F0502020204030204" pitchFamily="34" charset="0"/>
                <a:ea typeface="ＭＳ Ｐゴシック" charset="0"/>
                <a:cs typeface="Tahoma"/>
              </a:rPr>
            </a:br>
            <a:br>
              <a:rPr kumimoji="0" lang="en-US" sz="3200" b="0" i="0" u="none" strike="noStrike" kern="0" cap="none" spc="0" normalizeH="0" baseline="0" noProof="0">
                <a:ln>
                  <a:noFill/>
                </a:ln>
                <a:solidFill>
                  <a:srgbClr val="FFFFFF"/>
                </a:solidFill>
                <a:effectLst/>
                <a:uLnTx/>
                <a:uFillTx/>
                <a:latin typeface="Calibri" panose="020F0502020204030204" pitchFamily="34" charset="0"/>
                <a:ea typeface="ＭＳ Ｐゴシック" charset="0"/>
                <a:cs typeface="Tahoma"/>
              </a:rPr>
            </a:br>
            <a:endParaRPr kumimoji="0" lang="en-US" sz="3800" b="0" i="0" u="none" strike="noStrike" kern="0" cap="none" spc="0" normalizeH="0" baseline="0" noProof="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charset="0"/>
              <a:cs typeface="Tahoma"/>
            </a:endParaRPr>
          </a:p>
        </p:txBody>
      </p:sp>
      <p:sp>
        <p:nvSpPr>
          <p:cNvPr id="3984389" name="Text Box 5"/>
          <p:cNvSpPr txBox="1">
            <a:spLocks noChangeArrowheads="1"/>
          </p:cNvSpPr>
          <p:nvPr/>
        </p:nvSpPr>
        <p:spPr bwMode="auto">
          <a:xfrm>
            <a:off x="362854" y="555952"/>
            <a:ext cx="11344993" cy="309315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Program Summary</a:t>
            </a:r>
            <a:br>
              <a:rPr kumimoji="0" lang="en-US" sz="4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br>
            <a:r>
              <a:rPr kumimoji="0" lang="en-US" sz="37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Which Patients with Advanced CSCC Will Likely Benefit Most from PD-1 Checkpoint Inhibition?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 Best Practice, Evidence-Supported Roadmap for Dermatology Specialist</a:t>
            </a:r>
            <a:endPar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Text Box 5">
            <a:extLst>
              <a:ext uri="{FF2B5EF4-FFF2-40B4-BE49-F238E27FC236}">
                <a16:creationId xmlns:a16="http://schemas.microsoft.com/office/drawing/2014/main" id="{DA45CB12-D879-4721-A894-4232346253C4}"/>
              </a:ext>
            </a:extLst>
          </p:cNvPr>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2018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6" name="Subtitle 2">
            <a:extLst>
              <a:ext uri="{FF2B5EF4-FFF2-40B4-BE49-F238E27FC236}">
                <a16:creationId xmlns:a16="http://schemas.microsoft.com/office/drawing/2014/main" id="{2C2E768D-F8EF-40E6-9A1A-0712F2672314}"/>
              </a:ext>
            </a:extLst>
          </p:cNvPr>
          <p:cNvSpPr txBox="1">
            <a:spLocks/>
          </p:cNvSpPr>
          <p:nvPr/>
        </p:nvSpPr>
        <p:spPr bwMode="auto">
          <a:xfrm>
            <a:off x="1649189" y="4702475"/>
            <a:ext cx="9144000"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indent="0" algn="ctr">
              <a:lnSpc>
                <a:spcPct val="100000"/>
              </a:lnSpc>
              <a:spcBef>
                <a:spcPts val="0"/>
              </a:spcBef>
              <a:buNone/>
            </a:pP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Todd E. Schlesinger, MD, FAAD - Program Chair</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Dermatology and Laser Center of Charleston </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Research Center of the Carolinas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Instructor, University at Buffalo Department of Dermatology</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Assistant Clinical Professor, Medical University of South Carolina Department of Family Medicine</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Preceptor, Medical University of South Carolina College of Health Professions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Charleston, SC</a:t>
            </a:r>
          </a:p>
        </p:txBody>
      </p:sp>
    </p:spTree>
    <p:extLst>
      <p:ext uri="{BB962C8B-B14F-4D97-AF65-F5344CB8AC3E}">
        <p14:creationId xmlns:p14="http://schemas.microsoft.com/office/powerpoint/2010/main" val="291327333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Skin Cancer USA – 2018</a:t>
            </a:r>
          </a:p>
        </p:txBody>
      </p:sp>
      <p:sp>
        <p:nvSpPr>
          <p:cNvPr id="3" name="TextBox 2">
            <a:extLst>
              <a:ext uri="{FF2B5EF4-FFF2-40B4-BE49-F238E27FC236}">
                <a16:creationId xmlns:a16="http://schemas.microsoft.com/office/drawing/2014/main" id="{E5173CB1-AB08-4AD9-BF57-78DF1E688C84}"/>
              </a:ext>
            </a:extLst>
          </p:cNvPr>
          <p:cNvSpPr txBox="1"/>
          <p:nvPr/>
        </p:nvSpPr>
        <p:spPr>
          <a:xfrm>
            <a:off x="2215628" y="1494972"/>
            <a:ext cx="1422185" cy="769441"/>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Melanoma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91,270</a:t>
            </a:r>
          </a:p>
        </p:txBody>
      </p:sp>
      <p:graphicFrame>
        <p:nvGraphicFramePr>
          <p:cNvPr id="8" name="Chart 7">
            <a:extLst>
              <a:ext uri="{FF2B5EF4-FFF2-40B4-BE49-F238E27FC236}">
                <a16:creationId xmlns:a16="http://schemas.microsoft.com/office/drawing/2014/main" id="{7E601AC3-9BF9-4549-A0F3-1622FE324342}"/>
              </a:ext>
            </a:extLst>
          </p:cNvPr>
          <p:cNvGraphicFramePr/>
          <p:nvPr>
            <p:extLst/>
          </p:nvPr>
        </p:nvGraphicFramePr>
        <p:xfrm>
          <a:off x="2165269" y="1068781"/>
          <a:ext cx="8063344" cy="5260769"/>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2EAA6C2F-F75E-4A0D-9A04-9A08CE60BCDF}"/>
              </a:ext>
            </a:extLst>
          </p:cNvPr>
          <p:cNvSpPr txBox="1"/>
          <p:nvPr/>
        </p:nvSpPr>
        <p:spPr>
          <a:xfrm>
            <a:off x="2446111" y="3280926"/>
            <a:ext cx="1111202" cy="769441"/>
          </a:xfrm>
          <a:prstGeom prst="rect">
            <a:avLst/>
          </a:prstGeom>
          <a:solidFill>
            <a:schemeClr val="tx2">
              <a:lumMod val="60000"/>
              <a:lumOff val="40000"/>
            </a:schemeClr>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600,000</a:t>
            </a:r>
          </a:p>
        </p:txBody>
      </p:sp>
      <p:sp>
        <p:nvSpPr>
          <p:cNvPr id="10" name="TextBox 9">
            <a:extLst>
              <a:ext uri="{FF2B5EF4-FFF2-40B4-BE49-F238E27FC236}">
                <a16:creationId xmlns:a16="http://schemas.microsoft.com/office/drawing/2014/main" id="{12D802C5-7480-44FD-ACD9-B8DFC950B2F9}"/>
              </a:ext>
            </a:extLst>
          </p:cNvPr>
          <p:cNvSpPr txBox="1"/>
          <p:nvPr/>
        </p:nvSpPr>
        <p:spPr>
          <a:xfrm>
            <a:off x="8421487" y="3171629"/>
            <a:ext cx="1324402" cy="769441"/>
          </a:xfrm>
          <a:prstGeom prst="rect">
            <a:avLst/>
          </a:prstGeom>
          <a:solidFill>
            <a:schemeClr val="tx2">
              <a:lumMod val="60000"/>
              <a:lumOff val="40000"/>
            </a:schemeClr>
          </a:solidFill>
          <a:scene3d>
            <a:camera prst="orthographicFront"/>
            <a:lightRig rig="threePt" dir="t"/>
          </a:scene3d>
          <a:sp3d>
            <a:bevelT/>
          </a:sp3d>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2,400,000</a:t>
            </a:r>
          </a:p>
        </p:txBody>
      </p:sp>
    </p:spTree>
    <p:extLst>
      <p:ext uri="{BB962C8B-B14F-4D97-AF65-F5344CB8AC3E}">
        <p14:creationId xmlns:p14="http://schemas.microsoft.com/office/powerpoint/2010/main" val="3677501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US - 2012</a:t>
            </a:r>
          </a:p>
        </p:txBody>
      </p:sp>
      <p:sp>
        <p:nvSpPr>
          <p:cNvPr id="8" name="Rectangle 8">
            <a:extLst>
              <a:ext uri="{FF2B5EF4-FFF2-40B4-BE49-F238E27FC236}">
                <a16:creationId xmlns:a16="http://schemas.microsoft.com/office/drawing/2014/main" id="{302AD7E8-2D06-4CEC-90EB-3E12CC40E253}"/>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Precise number of CSCC not well determined – 2012 data</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cases 186 - 420K in whites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5600 -12500 nodal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mets</a:t>
            </a: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3200 – 8700 deaths</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is an under recognized health issue. In the central and southern United States, deaths from CSCC may be as common as deaths from renal and oropharyngeal carcinomas, and melanoma</a:t>
            </a:r>
          </a:p>
        </p:txBody>
      </p:sp>
      <p:sp>
        <p:nvSpPr>
          <p:cNvPr id="9" name="Text Box 4">
            <a:extLst>
              <a:ext uri="{FF2B5EF4-FFF2-40B4-BE49-F238E27FC236}">
                <a16:creationId xmlns:a16="http://schemas.microsoft.com/office/drawing/2014/main" id="{269740A1-89DF-43CE-AAEE-8DA5075EF6DB}"/>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Karia</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et al. J Am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2012 </a:t>
            </a:r>
          </a:p>
        </p:txBody>
      </p:sp>
    </p:spTree>
    <p:extLst>
      <p:ext uri="{BB962C8B-B14F-4D97-AF65-F5344CB8AC3E}">
        <p14:creationId xmlns:p14="http://schemas.microsoft.com/office/powerpoint/2010/main" val="2857062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46639" y="0"/>
            <a:ext cx="9297537" cy="6858000"/>
          </a:xfrm>
          <a:prstGeom prst="rect">
            <a:avLst/>
          </a:prstGeom>
        </p:spPr>
      </p:pic>
      <p:pic>
        <p:nvPicPr>
          <p:cNvPr id="3" name="Picture 2"/>
          <p:cNvPicPr>
            <a:picLocks noChangeAspect="1"/>
          </p:cNvPicPr>
          <p:nvPr/>
        </p:nvPicPr>
        <p:blipFill>
          <a:blip r:embed="rId3"/>
          <a:stretch>
            <a:fillRect/>
          </a:stretch>
        </p:blipFill>
        <p:spPr>
          <a:xfrm rot="16200000">
            <a:off x="-562559" y="2673871"/>
            <a:ext cx="4075736" cy="2166847"/>
          </a:xfrm>
          <a:prstGeom prst="rect">
            <a:avLst/>
          </a:prstGeom>
        </p:spPr>
      </p:pic>
    </p:spTree>
    <p:extLst>
      <p:ext uri="{BB962C8B-B14F-4D97-AF65-F5344CB8AC3E}">
        <p14:creationId xmlns:p14="http://schemas.microsoft.com/office/powerpoint/2010/main" val="132539294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372850" y="1415203"/>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Therapeutic Options</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2927" y="2580847"/>
            <a:ext cx="5576703" cy="2543760"/>
          </a:xfrm>
          <a:prstGeom prst="rect">
            <a:avLst/>
          </a:prstGeom>
        </p:spPr>
      </p:pic>
    </p:spTree>
    <p:extLst>
      <p:ext uri="{BB962C8B-B14F-4D97-AF65-F5344CB8AC3E}">
        <p14:creationId xmlns:p14="http://schemas.microsoft.com/office/powerpoint/2010/main" val="2129136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F0682D2-80C7-4E0E-ABFC-92731A3D521B}"/>
              </a:ext>
            </a:extLst>
          </p:cNvPr>
          <p:cNvSpPr/>
          <p:nvPr/>
        </p:nvSpPr>
        <p:spPr bwMode="auto">
          <a:xfrm>
            <a:off x="532191" y="1567543"/>
            <a:ext cx="6768495" cy="4741333"/>
          </a:xfrm>
          <a:prstGeom prst="rect">
            <a:avLst/>
          </a:prstGeom>
          <a:solidFill>
            <a:schemeClr val="tx1">
              <a:lumMod val="7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Squamous Cell Carcinoma</a:t>
            </a:r>
          </a:p>
        </p:txBody>
      </p:sp>
      <p:pic>
        <p:nvPicPr>
          <p:cNvPr id="7" name="Picture 6">
            <a:extLst>
              <a:ext uri="{FF2B5EF4-FFF2-40B4-BE49-F238E27FC236}">
                <a16:creationId xmlns:a16="http://schemas.microsoft.com/office/drawing/2014/main" id="{0E9BFAF4-CE7B-47B6-B495-C1886BD9AC13}"/>
              </a:ext>
            </a:extLst>
          </p:cNvPr>
          <p:cNvPicPr>
            <a:picLocks noChangeAspect="1"/>
          </p:cNvPicPr>
          <p:nvPr/>
        </p:nvPicPr>
        <p:blipFill>
          <a:blip r:embed="rId2"/>
          <a:stretch>
            <a:fillRect/>
          </a:stretch>
        </p:blipFill>
        <p:spPr>
          <a:xfrm>
            <a:off x="655343" y="1678603"/>
            <a:ext cx="6563095" cy="4544311"/>
          </a:xfrm>
          <a:prstGeom prst="rect">
            <a:avLst/>
          </a:prstGeom>
        </p:spPr>
      </p:pic>
      <p:grpSp>
        <p:nvGrpSpPr>
          <p:cNvPr id="11" name="Group 10">
            <a:extLst>
              <a:ext uri="{FF2B5EF4-FFF2-40B4-BE49-F238E27FC236}">
                <a16:creationId xmlns:a16="http://schemas.microsoft.com/office/drawing/2014/main" id="{11FC45DA-3C9A-42F7-9446-83E0571EAD97}"/>
              </a:ext>
            </a:extLst>
          </p:cNvPr>
          <p:cNvGrpSpPr/>
          <p:nvPr/>
        </p:nvGrpSpPr>
        <p:grpSpPr>
          <a:xfrm>
            <a:off x="6605317" y="1293573"/>
            <a:ext cx="5379523" cy="2529445"/>
            <a:chOff x="5676403" y="2053154"/>
            <a:chExt cx="5379523" cy="2529445"/>
          </a:xfrm>
        </p:grpSpPr>
        <p:sp>
          <p:nvSpPr>
            <p:cNvPr id="12" name="Oval Callout 3">
              <a:extLst>
                <a:ext uri="{FF2B5EF4-FFF2-40B4-BE49-F238E27FC236}">
                  <a16:creationId xmlns:a16="http://schemas.microsoft.com/office/drawing/2014/main" id="{FD08F682-5A30-413C-BC2B-ED5FDAEFCF90}"/>
                </a:ext>
              </a:extLst>
            </p:cNvPr>
            <p:cNvSpPr/>
            <p:nvPr/>
          </p:nvSpPr>
          <p:spPr>
            <a:xfrm>
              <a:off x="5676403" y="2053154"/>
              <a:ext cx="5379523" cy="2529445"/>
            </a:xfrm>
            <a:prstGeom prst="wedgeEllipseCallout">
              <a:avLst>
                <a:gd name="adj1" fmla="val -73113"/>
                <a:gd name="adj2" fmla="val 7150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99"/>
                </a:solidFill>
                <a:effectLst/>
                <a:uLnTx/>
                <a:uFillTx/>
                <a:latin typeface="Calibri" panose="020F0502020204030204"/>
                <a:ea typeface="Tahoma"/>
                <a:cs typeface="Tahoma"/>
              </a:endParaRPr>
            </a:p>
          </p:txBody>
        </p:sp>
        <p:sp>
          <p:nvSpPr>
            <p:cNvPr id="13" name="TextBox 12">
              <a:extLst>
                <a:ext uri="{FF2B5EF4-FFF2-40B4-BE49-F238E27FC236}">
                  <a16:creationId xmlns:a16="http://schemas.microsoft.com/office/drawing/2014/main" id="{829308C4-E338-4FD9-89AE-E15207E996F1}"/>
                </a:ext>
              </a:extLst>
            </p:cNvPr>
            <p:cNvSpPr txBox="1"/>
            <p:nvPr/>
          </p:nvSpPr>
          <p:spPr>
            <a:xfrm>
              <a:off x="6329548" y="2440713"/>
              <a:ext cx="3871355" cy="156966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a:ea typeface="Tahoma"/>
                  <a:cs typeface="Tahoma"/>
                </a:rPr>
                <a:t>Don’t get no respect…</a:t>
              </a:r>
            </a:p>
          </p:txBody>
        </p:sp>
      </p:grpSp>
    </p:spTree>
    <p:extLst>
      <p:ext uri="{BB962C8B-B14F-4D97-AF65-F5344CB8AC3E}">
        <p14:creationId xmlns:p14="http://schemas.microsoft.com/office/powerpoint/2010/main" val="162337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46650" y="207744"/>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0070C0"/>
                </a:solidFill>
                <a:effectLst/>
                <a:uLnTx/>
                <a:uFillTx/>
                <a:latin typeface="Calibri" panose="020F0502020204030204" pitchFamily="34" charset="0"/>
                <a:ea typeface="ＭＳ Ｐゴシック" pitchFamily="34" charset="-128"/>
                <a:cs typeface="Calibri" panose="020F0502020204030204" pitchFamily="34" charset="0"/>
                <a:sym typeface="Helvetica"/>
              </a:rPr>
              <a:t>The PD-1 Pathway Inhibits T Cell Activation</a:t>
            </a:r>
            <a:endParaRPr kumimoji="0" lang="en-US" sz="3600" b="0"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sym typeface="Helvetica"/>
            </a:endParaRPr>
          </a:p>
        </p:txBody>
      </p:sp>
      <p:pic>
        <p:nvPicPr>
          <p:cNvPr id="3" name="Picture 2">
            <a:extLst>
              <a:ext uri="{FF2B5EF4-FFF2-40B4-BE49-F238E27FC236}">
                <a16:creationId xmlns:a16="http://schemas.microsoft.com/office/drawing/2014/main" id="{8530426A-B12D-4B93-85C7-7155E6A109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83945" y="1215561"/>
            <a:ext cx="7494503" cy="5347040"/>
          </a:xfrm>
          <a:prstGeom prst="rect">
            <a:avLst/>
          </a:prstGeom>
        </p:spPr>
      </p:pic>
      <p:sp>
        <p:nvSpPr>
          <p:cNvPr id="6" name="Line 15">
            <a:extLst>
              <a:ext uri="{FF2B5EF4-FFF2-40B4-BE49-F238E27FC236}">
                <a16:creationId xmlns:a16="http://schemas.microsoft.com/office/drawing/2014/main" id="{16D5B203-69BB-4003-AC5D-640D9AFFC3C3}"/>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Line 19">
            <a:extLst>
              <a:ext uri="{FF2B5EF4-FFF2-40B4-BE49-F238E27FC236}">
                <a16:creationId xmlns:a16="http://schemas.microsoft.com/office/drawing/2014/main" id="{994B253E-877E-4D51-94C8-012B8328AAEB}"/>
              </a:ext>
            </a:extLst>
          </p:cNvPr>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DE02A68F-2C49-48D8-A83F-B85BE54D3B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4073498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36982E-D4F0-4C45-9D2C-2487ECECF2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93120" y="1122856"/>
            <a:ext cx="9608535" cy="5833753"/>
          </a:xfrm>
          <a:prstGeom prst="rect">
            <a:avLst/>
          </a:prstGeom>
        </p:spPr>
      </p:pic>
      <p:sp>
        <p:nvSpPr>
          <p:cNvPr id="5" name="TextBox 4">
            <a:extLst>
              <a:ext uri="{FF2B5EF4-FFF2-40B4-BE49-F238E27FC236}">
                <a16:creationId xmlns:a16="http://schemas.microsoft.com/office/drawing/2014/main" id="{F70F7395-73D4-450F-BD4D-F2262317B1FC}"/>
              </a:ext>
            </a:extLst>
          </p:cNvPr>
          <p:cNvSpPr txBox="1"/>
          <p:nvPr/>
        </p:nvSpPr>
        <p:spPr>
          <a:xfrm>
            <a:off x="2415581" y="-39841"/>
            <a:ext cx="8547440" cy="1077218"/>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Helvetica"/>
              </a:rPr>
              <a:t>PD-L1 Expression in Tumor Increases the Likelihood of Response to PD-1/PD-L1 Blockade</a:t>
            </a:r>
          </a:p>
        </p:txBody>
      </p:sp>
      <p:sp>
        <p:nvSpPr>
          <p:cNvPr id="6" name="Line 15">
            <a:extLst>
              <a:ext uri="{FF2B5EF4-FFF2-40B4-BE49-F238E27FC236}">
                <a16:creationId xmlns:a16="http://schemas.microsoft.com/office/drawing/2014/main" id="{3B9CA6C4-1CF1-464A-BF27-EF9DBE090547}"/>
              </a:ext>
            </a:extLst>
          </p:cNvPr>
          <p:cNvSpPr>
            <a:spLocks noChangeShapeType="1"/>
          </p:cNvSpPr>
          <p:nvPr/>
        </p:nvSpPr>
        <p:spPr bwMode="auto">
          <a:xfrm>
            <a:off x="-16933"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Line 19">
            <a:extLst>
              <a:ext uri="{FF2B5EF4-FFF2-40B4-BE49-F238E27FC236}">
                <a16:creationId xmlns:a16="http://schemas.microsoft.com/office/drawing/2014/main" id="{80FF45EF-8A3F-4CF8-ABC6-B7BA94D0D347}"/>
              </a:ext>
            </a:extLst>
          </p:cNvPr>
          <p:cNvSpPr>
            <a:spLocks noChangeShapeType="1"/>
          </p:cNvSpPr>
          <p:nvPr/>
        </p:nvSpPr>
        <p:spPr bwMode="auto">
          <a:xfrm>
            <a:off x="0" y="1001713"/>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1C3849B8-9CB9-41D4-BDD2-655D4ECF4E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64" y="149224"/>
            <a:ext cx="1545250" cy="704851"/>
          </a:xfrm>
          <a:prstGeom prst="rect">
            <a:avLst/>
          </a:prstGeom>
        </p:spPr>
      </p:pic>
    </p:spTree>
    <p:extLst>
      <p:ext uri="{BB962C8B-B14F-4D97-AF65-F5344CB8AC3E}">
        <p14:creationId xmlns:p14="http://schemas.microsoft.com/office/powerpoint/2010/main" val="2005961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973D4A8-6235-44C4-A835-A3DA3884B6DD}"/>
              </a:ext>
            </a:extLst>
          </p:cNvPr>
          <p:cNvSpPr/>
          <p:nvPr/>
        </p:nvSpPr>
        <p:spPr bwMode="auto">
          <a:xfrm>
            <a:off x="1911927" y="2112411"/>
            <a:ext cx="8395855" cy="2591615"/>
          </a:xfrm>
          <a:prstGeom prst="rect">
            <a:avLst/>
          </a:prstGeom>
          <a:solidFill>
            <a:schemeClr val="tx1">
              <a:lumMod val="8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Arial" pitchFamily="34" charset="0"/>
              <a:ea typeface="Tahoma"/>
              <a:cs typeface="Helvetica"/>
              <a:sym typeface="Helvetica"/>
            </a:endParaRPr>
          </a:p>
        </p:txBody>
      </p:sp>
      <p:sp>
        <p:nvSpPr>
          <p:cNvPr id="3" name="TextBox 2">
            <a:extLst>
              <a:ext uri="{FF2B5EF4-FFF2-40B4-BE49-F238E27FC236}">
                <a16:creationId xmlns:a16="http://schemas.microsoft.com/office/drawing/2014/main" id="{ED948A28-1FE1-44CA-B9C3-549B3971B7A5}"/>
              </a:ext>
            </a:extLst>
          </p:cNvPr>
          <p:cNvSpPr txBox="1"/>
          <p:nvPr/>
        </p:nvSpPr>
        <p:spPr>
          <a:xfrm>
            <a:off x="2548421" y="164396"/>
            <a:ext cx="8254049" cy="646331"/>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Rationale for PD-1 Inhibition in CSCC </a:t>
            </a:r>
          </a:p>
        </p:txBody>
      </p:sp>
      <p:pic>
        <p:nvPicPr>
          <p:cNvPr id="2" name="Picture 1">
            <a:extLst>
              <a:ext uri="{FF2B5EF4-FFF2-40B4-BE49-F238E27FC236}">
                <a16:creationId xmlns:a16="http://schemas.microsoft.com/office/drawing/2014/main" id="{FDD7BBF0-F795-4B33-AFBB-D17CF9ACA7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495" y="2182655"/>
            <a:ext cx="8172552" cy="2423229"/>
          </a:xfrm>
          <a:prstGeom prst="rect">
            <a:avLst/>
          </a:prstGeom>
        </p:spPr>
      </p:pic>
      <p:sp>
        <p:nvSpPr>
          <p:cNvPr id="4" name="TextBox 3">
            <a:extLst>
              <a:ext uri="{FF2B5EF4-FFF2-40B4-BE49-F238E27FC236}">
                <a16:creationId xmlns:a16="http://schemas.microsoft.com/office/drawing/2014/main" id="{BE74B786-2AF0-4E45-B549-BA56EEBCD5D7}"/>
              </a:ext>
            </a:extLst>
          </p:cNvPr>
          <p:cNvSpPr txBox="1"/>
          <p:nvPr/>
        </p:nvSpPr>
        <p:spPr>
          <a:xfrm>
            <a:off x="669908" y="823927"/>
            <a:ext cx="10180646" cy="1415772"/>
          </a:xfrm>
          <a:prstGeom prst="rect">
            <a:avLst/>
          </a:prstGeom>
          <a:noFill/>
        </p:spPr>
        <p:txBody>
          <a:bodyPr wrap="square" rtlCol="0">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2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endParaRPr>
          </a:p>
          <a:p>
            <a:pPr marL="342900" marR="0" lvl="0" indent="-342900" algn="l" defTabSz="457200" rtl="0" eaLnBrk="1" fontAlgn="auto" latinLnBrk="0" hangingPunct="0">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2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Higher mutation burden than any tumor type in The Cancer Genome Atlas (TCGA)</a:t>
            </a:r>
            <a:r>
              <a:rPr kumimoji="0" lang="en-US" sz="2200" b="0" i="0" u="none" strike="noStrike" kern="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1</a:t>
            </a:r>
            <a:r>
              <a:rPr kumimoji="0" lang="en-US" sz="2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 </a:t>
            </a:r>
          </a:p>
          <a:p>
            <a:pPr marL="342900" marR="0" lvl="0" indent="-342900" algn="l" defTabSz="457200" rtl="0" eaLnBrk="1" fontAlgn="auto" latinLnBrk="0" hangingPunct="0">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2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Mutation burden exceeded by that of BCC</a:t>
            </a:r>
            <a:r>
              <a:rPr kumimoji="0" lang="en-US" sz="2200" b="0" i="0" u="none" strike="noStrike" kern="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2</a:t>
            </a:r>
            <a:r>
              <a:rPr kumimoji="0" lang="en-US" sz="2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 </a:t>
            </a:r>
          </a:p>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endParaRPr>
          </a:p>
        </p:txBody>
      </p:sp>
      <p:sp>
        <p:nvSpPr>
          <p:cNvPr id="6" name="TextBox 5">
            <a:extLst>
              <a:ext uri="{FF2B5EF4-FFF2-40B4-BE49-F238E27FC236}">
                <a16:creationId xmlns:a16="http://schemas.microsoft.com/office/drawing/2014/main" id="{C28AE462-CBE8-4A43-BE44-F4E4DA6B44F0}"/>
              </a:ext>
            </a:extLst>
          </p:cNvPr>
          <p:cNvSpPr txBox="1"/>
          <p:nvPr/>
        </p:nvSpPr>
        <p:spPr>
          <a:xfrm>
            <a:off x="391187" y="4875170"/>
            <a:ext cx="11432445" cy="1631216"/>
          </a:xfrm>
          <a:prstGeom prst="rect">
            <a:avLst/>
          </a:prstGeom>
          <a:noFill/>
        </p:spPr>
        <p:txBody>
          <a:bodyPr wrap="square" rtlCol="0">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endParaRPr>
          </a:p>
          <a:p>
            <a:pPr marL="342900" marR="0" lvl="0" indent="-342900" algn="l" defTabSz="457200" rtl="0" eaLnBrk="1" fontAlgn="auto" latinLnBrk="0" hangingPunct="0">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Immunosuppression is a well-described risk factor for CSCC, especially in solid organ transplant patients</a:t>
            </a:r>
            <a:r>
              <a:rPr kumimoji="0" lang="en-US" sz="2000" b="0" i="0" u="none" strike="noStrike" kern="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3</a:t>
            </a: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 </a:t>
            </a:r>
          </a:p>
          <a:p>
            <a:pPr marL="342900" marR="0" lvl="0" indent="-342900" algn="l" defTabSz="457200" rtl="0" eaLnBrk="1" fontAlgn="auto" latinLnBrk="0" hangingPunct="0">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PD-L1 expression has been associated with high-risk disease</a:t>
            </a:r>
            <a:r>
              <a:rPr kumimoji="0" lang="en-US" sz="2000" b="0" i="0" u="none" strike="noStrike" kern="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4</a:t>
            </a: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 </a:t>
            </a:r>
          </a:p>
          <a:p>
            <a:pPr marL="342900" marR="0" lvl="0" indent="-342900" algn="l" defTabSz="457200" rtl="0" eaLnBrk="1" fontAlgn="auto" latinLnBrk="0" hangingPunct="0">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In the phase I dose escalation study of cemiplimab (REGN2810), </a:t>
            </a:r>
            <a:r>
              <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a durable radiologic complete response </a:t>
            </a: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to cemiplimab was achieved in a CSCC patient</a:t>
            </a:r>
            <a:r>
              <a:rPr kumimoji="0" lang="en-US" sz="2000" b="0" i="0" u="none" strike="noStrike" kern="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5,6</a:t>
            </a:r>
            <a:r>
              <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sym typeface="Helvetica"/>
              </a:rPr>
              <a:t> </a:t>
            </a:r>
          </a:p>
        </p:txBody>
      </p:sp>
    </p:spTree>
    <p:extLst>
      <p:ext uri="{BB962C8B-B14F-4D97-AF65-F5344CB8AC3E}">
        <p14:creationId xmlns:p14="http://schemas.microsoft.com/office/powerpoint/2010/main" val="245009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5CF9BA4-8425-456C-9791-3BF9444A60E9}"/>
              </a:ext>
            </a:extLst>
          </p:cNvPr>
          <p:cNvSpPr/>
          <p:nvPr/>
        </p:nvSpPr>
        <p:spPr bwMode="auto">
          <a:xfrm>
            <a:off x="2179043" y="1353859"/>
            <a:ext cx="7698966" cy="490698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Cemiplimab</a:t>
            </a: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 for CSCC</a:t>
            </a:r>
          </a:p>
        </p:txBody>
      </p:sp>
      <p:pic>
        <p:nvPicPr>
          <p:cNvPr id="2" name="Picture 1">
            <a:extLst>
              <a:ext uri="{FF2B5EF4-FFF2-40B4-BE49-F238E27FC236}">
                <a16:creationId xmlns:a16="http://schemas.microsoft.com/office/drawing/2014/main" id="{B7546AF7-08E3-4C45-99FB-FA733712B131}"/>
              </a:ext>
            </a:extLst>
          </p:cNvPr>
          <p:cNvPicPr>
            <a:picLocks noChangeAspect="1"/>
          </p:cNvPicPr>
          <p:nvPr/>
        </p:nvPicPr>
        <p:blipFill>
          <a:blip r:embed="rId2"/>
          <a:stretch>
            <a:fillRect/>
          </a:stretch>
        </p:blipFill>
        <p:spPr>
          <a:xfrm>
            <a:off x="2313991" y="1475634"/>
            <a:ext cx="7444430" cy="4696565"/>
          </a:xfrm>
          <a:prstGeom prst="rect">
            <a:avLst/>
          </a:prstGeom>
        </p:spPr>
      </p:pic>
    </p:spTree>
    <p:extLst>
      <p:ext uri="{BB962C8B-B14F-4D97-AF65-F5344CB8AC3E}">
        <p14:creationId xmlns:p14="http://schemas.microsoft.com/office/powerpoint/2010/main" val="1826708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pic>
        <p:nvPicPr>
          <p:cNvPr id="3" name="Picture 2">
            <a:extLst>
              <a:ext uri="{FF2B5EF4-FFF2-40B4-BE49-F238E27FC236}">
                <a16:creationId xmlns:a16="http://schemas.microsoft.com/office/drawing/2014/main" id="{E96CD5FD-3811-485D-851E-12C6B2634084}"/>
              </a:ext>
            </a:extLst>
          </p:cNvPr>
          <p:cNvPicPr>
            <a:picLocks noChangeAspect="1"/>
          </p:cNvPicPr>
          <p:nvPr/>
        </p:nvPicPr>
        <p:blipFill>
          <a:blip r:embed="rId3"/>
          <a:stretch>
            <a:fillRect/>
          </a:stretch>
        </p:blipFill>
        <p:spPr>
          <a:xfrm>
            <a:off x="559916" y="1524000"/>
            <a:ext cx="11104394" cy="4407634"/>
          </a:xfrm>
          <a:prstGeom prst="rect">
            <a:avLst/>
          </a:prstGeom>
        </p:spPr>
      </p:pic>
      <p:sp>
        <p:nvSpPr>
          <p:cNvPr id="5" name="Line 15">
            <a:extLst>
              <a:ext uri="{FF2B5EF4-FFF2-40B4-BE49-F238E27FC236}">
                <a16:creationId xmlns:a16="http://schemas.microsoft.com/office/drawing/2014/main" id="{77AFBE19-3AA9-4B31-BA8A-455FBE27ECF9}"/>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6" name="Line 19">
            <a:extLst>
              <a:ext uri="{FF2B5EF4-FFF2-40B4-BE49-F238E27FC236}">
                <a16:creationId xmlns:a16="http://schemas.microsoft.com/office/drawing/2014/main" id="{7887ACCD-05AB-40BA-A94E-F95DB538AC5B}"/>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7" name="Picture 6">
            <a:extLst>
              <a:ext uri="{FF2B5EF4-FFF2-40B4-BE49-F238E27FC236}">
                <a16:creationId xmlns:a16="http://schemas.microsoft.com/office/drawing/2014/main" id="{65077127-6234-4A70-B81F-B5C92B2CC9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8" name="Rectangle 7">
            <a:extLst>
              <a:ext uri="{FF2B5EF4-FFF2-40B4-BE49-F238E27FC236}">
                <a16:creationId xmlns:a16="http://schemas.microsoft.com/office/drawing/2014/main" id="{B641E0F9-797D-48FF-B7E9-AEB551924E4E}"/>
              </a:ext>
            </a:extLst>
          </p:cNvPr>
          <p:cNvSpPr txBox="1">
            <a:spLocks noChangeArrowheads="1"/>
          </p:cNvSpPr>
          <p:nvPr/>
        </p:nvSpPr>
        <p:spPr>
          <a:xfrm>
            <a:off x="1567432" y="359960"/>
            <a:ext cx="10314270" cy="787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rgbClr val="004EC0"/>
                </a:solidFill>
                <a:effectLst/>
                <a:uLnTx/>
                <a:uFillTx/>
                <a:latin typeface="Calibri" panose="020F0502020204030204" pitchFamily="34" charset="0"/>
                <a:ea typeface="+mj-ea"/>
                <a:cs typeface="Calibri" panose="020F0502020204030204" pitchFamily="34" charset="0"/>
              </a:rPr>
              <a:t>Cemiplimab</a:t>
            </a: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 for CSCC: Best Tumor Response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for 45 Patients in the Phase 2 Study</a:t>
            </a: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007500331"/>
      </p:ext>
    </p:extLst>
  </p:cSld>
  <p:clrMapOvr>
    <a:masterClrMapping/>
  </p:clrMapOvr>
  <p:transition advClick="0"/>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pic>
        <p:nvPicPr>
          <p:cNvPr id="3" name="Picture 2">
            <a:extLst>
              <a:ext uri="{FF2B5EF4-FFF2-40B4-BE49-F238E27FC236}">
                <a16:creationId xmlns:a16="http://schemas.microsoft.com/office/drawing/2014/main" id="{F9565256-F54A-419D-BEA9-D8E3E1E9FFA6}"/>
              </a:ext>
            </a:extLst>
          </p:cNvPr>
          <p:cNvPicPr>
            <a:picLocks noChangeAspect="1"/>
          </p:cNvPicPr>
          <p:nvPr/>
        </p:nvPicPr>
        <p:blipFill>
          <a:blip r:embed="rId3"/>
          <a:stretch>
            <a:fillRect/>
          </a:stretch>
        </p:blipFill>
        <p:spPr>
          <a:xfrm>
            <a:off x="1751391" y="1306499"/>
            <a:ext cx="7904295" cy="5060584"/>
          </a:xfrm>
          <a:prstGeom prst="rect">
            <a:avLst/>
          </a:prstGeom>
        </p:spPr>
      </p:pic>
      <p:sp>
        <p:nvSpPr>
          <p:cNvPr id="5" name="Rectangle 7">
            <a:extLst>
              <a:ext uri="{FF2B5EF4-FFF2-40B4-BE49-F238E27FC236}">
                <a16:creationId xmlns:a16="http://schemas.microsoft.com/office/drawing/2014/main" id="{7655D1AB-D77B-4460-8094-2DEB9E251115}"/>
              </a:ext>
            </a:extLst>
          </p:cNvPr>
          <p:cNvSpPr txBox="1">
            <a:spLocks noChangeArrowheads="1"/>
          </p:cNvSpPr>
          <p:nvPr/>
        </p:nvSpPr>
        <p:spPr>
          <a:xfrm>
            <a:off x="1632747" y="164017"/>
            <a:ext cx="10314270" cy="787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rgbClr val="004EC0"/>
                </a:solidFill>
                <a:effectLst/>
                <a:uLnTx/>
                <a:uFillTx/>
                <a:latin typeface="Calibri" panose="020F0502020204030204" pitchFamily="34" charset="0"/>
                <a:ea typeface="+mj-ea"/>
                <a:cs typeface="Calibri" panose="020F0502020204030204" pitchFamily="34" charset="0"/>
              </a:rPr>
              <a:t>Cemiplimab</a:t>
            </a: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 for CSCC: Probability of Progression-free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 Survival among Patients in the Phase 2 Study Who Had CSCC</a:t>
            </a:r>
          </a:p>
        </p:txBody>
      </p:sp>
      <p:sp>
        <p:nvSpPr>
          <p:cNvPr id="6" name="Line 15">
            <a:extLst>
              <a:ext uri="{FF2B5EF4-FFF2-40B4-BE49-F238E27FC236}">
                <a16:creationId xmlns:a16="http://schemas.microsoft.com/office/drawing/2014/main" id="{811BF92F-A13E-4185-A649-AE90658DF033}"/>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Line 19">
            <a:extLst>
              <a:ext uri="{FF2B5EF4-FFF2-40B4-BE49-F238E27FC236}">
                <a16:creationId xmlns:a16="http://schemas.microsoft.com/office/drawing/2014/main" id="{C240E429-9470-4066-98F3-599E29932966}"/>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168E82D7-B04A-43CC-B64A-7A5612B5BA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4136612729"/>
      </p:ext>
    </p:extLst>
  </p:cSld>
  <p:clrMapOvr>
    <a:masterClrMapping/>
  </p:clrMapOvr>
  <p:transition advClick="0"/>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grpSp>
        <p:nvGrpSpPr>
          <p:cNvPr id="4" name="Group 3">
            <a:extLst>
              <a:ext uri="{FF2B5EF4-FFF2-40B4-BE49-F238E27FC236}">
                <a16:creationId xmlns:a16="http://schemas.microsoft.com/office/drawing/2014/main" id="{38530AAA-1FB0-41E0-B889-C668AEF494AE}"/>
              </a:ext>
            </a:extLst>
          </p:cNvPr>
          <p:cNvGrpSpPr/>
          <p:nvPr/>
        </p:nvGrpSpPr>
        <p:grpSpPr>
          <a:xfrm>
            <a:off x="1430360" y="1174585"/>
            <a:ext cx="8551310" cy="5621464"/>
            <a:chOff x="2102465" y="1072430"/>
            <a:chExt cx="8551310" cy="5621464"/>
          </a:xfrm>
        </p:grpSpPr>
        <p:pic>
          <p:nvPicPr>
            <p:cNvPr id="2" name="Picture 1">
              <a:extLst>
                <a:ext uri="{FF2B5EF4-FFF2-40B4-BE49-F238E27FC236}">
                  <a16:creationId xmlns:a16="http://schemas.microsoft.com/office/drawing/2014/main" id="{5408E627-439A-4E0A-A840-FAE71901E000}"/>
                </a:ext>
              </a:extLst>
            </p:cNvPr>
            <p:cNvPicPr>
              <a:picLocks noChangeAspect="1"/>
            </p:cNvPicPr>
            <p:nvPr/>
          </p:nvPicPr>
          <p:blipFill>
            <a:blip r:embed="rId3"/>
            <a:stretch>
              <a:fillRect/>
            </a:stretch>
          </p:blipFill>
          <p:spPr>
            <a:xfrm>
              <a:off x="2102465" y="1077132"/>
              <a:ext cx="4273682" cy="5108919"/>
            </a:xfrm>
            <a:prstGeom prst="rect">
              <a:avLst/>
            </a:prstGeom>
          </p:spPr>
        </p:pic>
        <p:pic>
          <p:nvPicPr>
            <p:cNvPr id="3" name="Picture 2">
              <a:extLst>
                <a:ext uri="{FF2B5EF4-FFF2-40B4-BE49-F238E27FC236}">
                  <a16:creationId xmlns:a16="http://schemas.microsoft.com/office/drawing/2014/main" id="{63F6E9C5-BA49-4F98-B475-B300B980265A}"/>
                </a:ext>
              </a:extLst>
            </p:cNvPr>
            <p:cNvPicPr>
              <a:picLocks noChangeAspect="1"/>
            </p:cNvPicPr>
            <p:nvPr/>
          </p:nvPicPr>
          <p:blipFill>
            <a:blip r:embed="rId4"/>
            <a:stretch>
              <a:fillRect/>
            </a:stretch>
          </p:blipFill>
          <p:spPr>
            <a:xfrm>
              <a:off x="6382934" y="1072430"/>
              <a:ext cx="4270841" cy="5113621"/>
            </a:xfrm>
            <a:prstGeom prst="rect">
              <a:avLst/>
            </a:prstGeom>
          </p:spPr>
        </p:pic>
        <p:sp>
          <p:nvSpPr>
            <p:cNvPr id="7" name="Rectangle 7">
              <a:extLst>
                <a:ext uri="{FF2B5EF4-FFF2-40B4-BE49-F238E27FC236}">
                  <a16:creationId xmlns:a16="http://schemas.microsoft.com/office/drawing/2014/main" id="{7BBC61F6-6E1B-44EB-9F7C-97B1119FE264}"/>
                </a:ext>
              </a:extLst>
            </p:cNvPr>
            <p:cNvSpPr txBox="1">
              <a:spLocks noChangeArrowheads="1"/>
            </p:cNvSpPr>
            <p:nvPr/>
          </p:nvSpPr>
          <p:spPr>
            <a:xfrm>
              <a:off x="2823645"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Baseline</a:t>
              </a:r>
            </a:p>
          </p:txBody>
        </p:sp>
        <p:sp>
          <p:nvSpPr>
            <p:cNvPr id="8" name="Rectangle 7">
              <a:extLst>
                <a:ext uri="{FF2B5EF4-FFF2-40B4-BE49-F238E27FC236}">
                  <a16:creationId xmlns:a16="http://schemas.microsoft.com/office/drawing/2014/main" id="{43574AA0-CA58-44BE-9E80-99134CA47460}"/>
                </a:ext>
              </a:extLst>
            </p:cNvPr>
            <p:cNvSpPr txBox="1">
              <a:spLocks noChangeArrowheads="1"/>
            </p:cNvSpPr>
            <p:nvPr/>
          </p:nvSpPr>
          <p:spPr>
            <a:xfrm>
              <a:off x="7246516"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6 weeks</a:t>
              </a:r>
            </a:p>
          </p:txBody>
        </p:sp>
      </p:grpSp>
      <p:sp>
        <p:nvSpPr>
          <p:cNvPr id="12" name="Rectangle 7">
            <a:extLst>
              <a:ext uri="{FF2B5EF4-FFF2-40B4-BE49-F238E27FC236}">
                <a16:creationId xmlns:a16="http://schemas.microsoft.com/office/drawing/2014/main" id="{AC95745D-B752-43B0-9213-8B3C6DA96732}"/>
              </a:ext>
            </a:extLst>
          </p:cNvPr>
          <p:cNvSpPr txBox="1">
            <a:spLocks noChangeArrowheads="1"/>
          </p:cNvSpPr>
          <p:nvPr/>
        </p:nvSpPr>
        <p:spPr>
          <a:xfrm>
            <a:off x="1049374" y="164017"/>
            <a:ext cx="10897643" cy="787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err="1">
                <a:ln>
                  <a:noFill/>
                </a:ln>
                <a:solidFill>
                  <a:srgbClr val="004EC0"/>
                </a:solidFill>
                <a:effectLst/>
                <a:uLnTx/>
                <a:uFillTx/>
                <a:latin typeface="Calibri" panose="020F0502020204030204" pitchFamily="34" charset="0"/>
                <a:ea typeface="+mj-ea"/>
                <a:cs typeface="Calibri" panose="020F0502020204030204" pitchFamily="34" charset="0"/>
              </a:rPr>
              <a:t>Cemiplimab</a:t>
            </a:r>
            <a:r>
              <a:rPr kumimoji="0" lang="en-US" sz="44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 for CSCC</a:t>
            </a:r>
          </a:p>
        </p:txBody>
      </p:sp>
      <p:sp>
        <p:nvSpPr>
          <p:cNvPr id="13" name="Line 15">
            <a:extLst>
              <a:ext uri="{FF2B5EF4-FFF2-40B4-BE49-F238E27FC236}">
                <a16:creationId xmlns:a16="http://schemas.microsoft.com/office/drawing/2014/main" id="{E2720B45-34CD-4AF7-960F-4FB987CF264E}"/>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4" name="Line 19">
            <a:extLst>
              <a:ext uri="{FF2B5EF4-FFF2-40B4-BE49-F238E27FC236}">
                <a16:creationId xmlns:a16="http://schemas.microsoft.com/office/drawing/2014/main" id="{275FD6B0-9CD5-4898-9E64-83AD92370B0E}"/>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5" name="Picture 14">
            <a:extLst>
              <a:ext uri="{FF2B5EF4-FFF2-40B4-BE49-F238E27FC236}">
                <a16:creationId xmlns:a16="http://schemas.microsoft.com/office/drawing/2014/main" id="{796BDCA7-CF72-4FBA-AB77-E7FA157111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4163219296"/>
      </p:ext>
    </p:extLst>
  </p:cSld>
  <p:clrMapOvr>
    <a:masterClrMapping/>
  </p:clrMapOvr>
  <p:transition advClick="0"/>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Rectangle 7"/>
          <p:cNvSpPr>
            <a:spLocks noGrp="1" noChangeArrowheads="1"/>
          </p:cNvSpPr>
          <p:nvPr>
            <p:ph type="title" idx="4294967295"/>
          </p:nvPr>
        </p:nvSpPr>
        <p:spPr>
          <a:xfrm>
            <a:off x="860122" y="168192"/>
            <a:ext cx="10897643" cy="787400"/>
          </a:xfrm>
        </p:spPr>
        <p:txBody>
          <a:bodyPr/>
          <a:lstStyle/>
          <a:p>
            <a:pPr algn="ctr" eaLnBrk="1" hangingPunct="1"/>
            <a:r>
              <a:rPr lang="en-US" dirty="0" err="1">
                <a:solidFill>
                  <a:srgbClr val="004EC0"/>
                </a:solidFill>
                <a:latin typeface="Calibri" panose="020F0502020204030204" pitchFamily="34" charset="0"/>
                <a:cs typeface="Calibri" panose="020F0502020204030204" pitchFamily="34" charset="0"/>
              </a:rPr>
              <a:t>Cemiplimab</a:t>
            </a:r>
            <a:r>
              <a:rPr lang="en-US" dirty="0">
                <a:solidFill>
                  <a:srgbClr val="004EC0"/>
                </a:solidFill>
                <a:latin typeface="Calibri" panose="020F0502020204030204" pitchFamily="34" charset="0"/>
                <a:cs typeface="Calibri" panose="020F0502020204030204" pitchFamily="34" charset="0"/>
              </a:rPr>
              <a:t> for CSCC</a:t>
            </a:r>
          </a:p>
        </p:txBody>
      </p:sp>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grpSp>
        <p:nvGrpSpPr>
          <p:cNvPr id="9" name="Group 8">
            <a:extLst>
              <a:ext uri="{FF2B5EF4-FFF2-40B4-BE49-F238E27FC236}">
                <a16:creationId xmlns:a16="http://schemas.microsoft.com/office/drawing/2014/main" id="{A7B62D51-720C-4D9F-A85D-EFB651BABF6B}"/>
              </a:ext>
            </a:extLst>
          </p:cNvPr>
          <p:cNvGrpSpPr/>
          <p:nvPr/>
        </p:nvGrpSpPr>
        <p:grpSpPr>
          <a:xfrm>
            <a:off x="1310152" y="1241260"/>
            <a:ext cx="9414461" cy="5538739"/>
            <a:chOff x="1115528" y="787400"/>
            <a:chExt cx="9414461" cy="5538739"/>
          </a:xfrm>
        </p:grpSpPr>
        <p:grpSp>
          <p:nvGrpSpPr>
            <p:cNvPr id="4" name="Group 3">
              <a:extLst>
                <a:ext uri="{FF2B5EF4-FFF2-40B4-BE49-F238E27FC236}">
                  <a16:creationId xmlns:a16="http://schemas.microsoft.com/office/drawing/2014/main" id="{38530AAA-1FB0-41E0-B889-C668AEF494AE}"/>
                </a:ext>
              </a:extLst>
            </p:cNvPr>
            <p:cNvGrpSpPr/>
            <p:nvPr/>
          </p:nvGrpSpPr>
          <p:grpSpPr>
            <a:xfrm>
              <a:off x="2108733" y="5706195"/>
              <a:ext cx="7428050" cy="619944"/>
              <a:chOff x="2390853" y="6073950"/>
              <a:chExt cx="7428050" cy="619944"/>
            </a:xfrm>
          </p:grpSpPr>
          <p:sp>
            <p:nvSpPr>
              <p:cNvPr id="7" name="Rectangle 7">
                <a:extLst>
                  <a:ext uri="{FF2B5EF4-FFF2-40B4-BE49-F238E27FC236}">
                    <a16:creationId xmlns:a16="http://schemas.microsoft.com/office/drawing/2014/main" id="{7BBC61F6-6E1B-44EB-9F7C-97B1119FE264}"/>
                  </a:ext>
                </a:extLst>
              </p:cNvPr>
              <p:cNvSpPr txBox="1">
                <a:spLocks noChangeArrowheads="1"/>
              </p:cNvSpPr>
              <p:nvPr/>
            </p:nvSpPr>
            <p:spPr>
              <a:xfrm>
                <a:off x="2390853"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Baseline</a:t>
                </a:r>
              </a:p>
            </p:txBody>
          </p:sp>
          <p:sp>
            <p:nvSpPr>
              <p:cNvPr id="8" name="Rectangle 7">
                <a:extLst>
                  <a:ext uri="{FF2B5EF4-FFF2-40B4-BE49-F238E27FC236}">
                    <a16:creationId xmlns:a16="http://schemas.microsoft.com/office/drawing/2014/main" id="{43574AA0-CA58-44BE-9E80-99134CA47460}"/>
                  </a:ext>
                </a:extLst>
              </p:cNvPr>
              <p:cNvSpPr txBox="1">
                <a:spLocks noChangeArrowheads="1"/>
              </p:cNvSpPr>
              <p:nvPr/>
            </p:nvSpPr>
            <p:spPr>
              <a:xfrm>
                <a:off x="7131639"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8 weeks</a:t>
                </a:r>
              </a:p>
            </p:txBody>
          </p:sp>
        </p:grpSp>
        <p:pic>
          <p:nvPicPr>
            <p:cNvPr id="5" name="Picture 4">
              <a:extLst>
                <a:ext uri="{FF2B5EF4-FFF2-40B4-BE49-F238E27FC236}">
                  <a16:creationId xmlns:a16="http://schemas.microsoft.com/office/drawing/2014/main" id="{330B467C-4976-4E94-B786-E3FBC1F68929}"/>
                </a:ext>
              </a:extLst>
            </p:cNvPr>
            <p:cNvPicPr>
              <a:picLocks noChangeAspect="1"/>
            </p:cNvPicPr>
            <p:nvPr/>
          </p:nvPicPr>
          <p:blipFill>
            <a:blip r:embed="rId3"/>
            <a:stretch>
              <a:fillRect/>
            </a:stretch>
          </p:blipFill>
          <p:spPr>
            <a:xfrm>
              <a:off x="1115528" y="787400"/>
              <a:ext cx="4673675" cy="5001520"/>
            </a:xfrm>
            <a:prstGeom prst="rect">
              <a:avLst/>
            </a:prstGeom>
          </p:spPr>
        </p:pic>
        <p:pic>
          <p:nvPicPr>
            <p:cNvPr id="6" name="Picture 5">
              <a:extLst>
                <a:ext uri="{FF2B5EF4-FFF2-40B4-BE49-F238E27FC236}">
                  <a16:creationId xmlns:a16="http://schemas.microsoft.com/office/drawing/2014/main" id="{4BA69104-2158-4724-9FC8-32B8C0DCAB93}"/>
                </a:ext>
              </a:extLst>
            </p:cNvPr>
            <p:cNvPicPr>
              <a:picLocks noChangeAspect="1"/>
            </p:cNvPicPr>
            <p:nvPr/>
          </p:nvPicPr>
          <p:blipFill>
            <a:blip r:embed="rId4"/>
            <a:stretch>
              <a:fillRect/>
            </a:stretch>
          </p:blipFill>
          <p:spPr>
            <a:xfrm>
              <a:off x="5856314" y="787400"/>
              <a:ext cx="4673675" cy="5001520"/>
            </a:xfrm>
            <a:prstGeom prst="rect">
              <a:avLst/>
            </a:prstGeom>
          </p:spPr>
        </p:pic>
      </p:grpSp>
      <p:sp>
        <p:nvSpPr>
          <p:cNvPr id="10" name="Line 15">
            <a:extLst>
              <a:ext uri="{FF2B5EF4-FFF2-40B4-BE49-F238E27FC236}">
                <a16:creationId xmlns:a16="http://schemas.microsoft.com/office/drawing/2014/main" id="{B49849CC-6499-4995-BD5F-25FEF290382E}"/>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1" name="Line 19">
            <a:extLst>
              <a:ext uri="{FF2B5EF4-FFF2-40B4-BE49-F238E27FC236}">
                <a16:creationId xmlns:a16="http://schemas.microsoft.com/office/drawing/2014/main" id="{501B5310-2D9C-4DE0-9572-6F39E5A91901}"/>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2" name="Picture 11">
            <a:extLst>
              <a:ext uri="{FF2B5EF4-FFF2-40B4-BE49-F238E27FC236}">
                <a16:creationId xmlns:a16="http://schemas.microsoft.com/office/drawing/2014/main" id="{22827D93-C050-41B4-83AB-2CED063326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3223562329"/>
      </p:ext>
    </p:extLst>
  </p:cSld>
  <p:clrMapOvr>
    <a:masterClrMapping/>
  </p:clrMapOvr>
  <p:transition advClick="0"/>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948A28-1FE1-44CA-B9C3-549B3971B7A5}"/>
              </a:ext>
            </a:extLst>
          </p:cNvPr>
          <p:cNvSpPr txBox="1"/>
          <p:nvPr/>
        </p:nvSpPr>
        <p:spPr>
          <a:xfrm>
            <a:off x="2410692" y="176036"/>
            <a:ext cx="8254049" cy="738664"/>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2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The Future</a:t>
            </a:r>
          </a:p>
        </p:txBody>
      </p:sp>
      <p:sp>
        <p:nvSpPr>
          <p:cNvPr id="5" name="TextBox 4">
            <a:extLst>
              <a:ext uri="{FF2B5EF4-FFF2-40B4-BE49-F238E27FC236}">
                <a16:creationId xmlns:a16="http://schemas.microsoft.com/office/drawing/2014/main" id="{3FD03A5A-69D6-4DFD-8D83-F21312307FD8}"/>
              </a:ext>
            </a:extLst>
          </p:cNvPr>
          <p:cNvSpPr txBox="1"/>
          <p:nvPr/>
        </p:nvSpPr>
        <p:spPr>
          <a:xfrm>
            <a:off x="1027681" y="656053"/>
            <a:ext cx="9686772" cy="5714385"/>
          </a:xfrm>
          <a:prstGeom prst="rect">
            <a:avLst/>
          </a:prstGeom>
          <a:noFill/>
        </p:spPr>
        <p:txBody>
          <a:bodyPr wrap="square" rtlCol="0">
            <a:spAutoFit/>
          </a:bodyPr>
          <a:lstStyle/>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endParaRP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How do we identify who will respond to PD-1 blockade?</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What are mechanisms of primary failure to respond?</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Other </a:t>
            </a:r>
            <a:r>
              <a:rPr kumimoji="0" lang="en-US" sz="2800" b="0" i="0"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immunoinhibitors</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Failure of immune cells to infiltrate tumor?</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No good neoantigens?</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What are mechanisms of secondary failure to respond?</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Expression of other immunoinhibitory receptors?</a:t>
            </a:r>
          </a:p>
          <a:p>
            <a:pPr marL="457200" marR="0" lvl="0" indent="-457200" algn="l" defTabSz="457200" rtl="0" eaLnBrk="1" fontAlgn="auto" latinLnBrk="0" hangingPunct="0">
              <a:lnSpc>
                <a:spcPct val="100000"/>
              </a:lnSpc>
              <a:spcBef>
                <a:spcPts val="0"/>
              </a:spcBef>
              <a:spcAft>
                <a:spcPts val="1700"/>
              </a:spcAft>
              <a:buClr>
                <a:srgbClr val="C00000"/>
              </a:buClr>
              <a:buSzPct val="80000"/>
              <a:buFont typeface="Arial Black" panose="020B0A04020102020204"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Loss of MHC?</a:t>
            </a:r>
          </a:p>
        </p:txBody>
      </p:sp>
    </p:spTree>
    <p:extLst>
      <p:ext uri="{BB962C8B-B14F-4D97-AF65-F5344CB8AC3E}">
        <p14:creationId xmlns:p14="http://schemas.microsoft.com/office/powerpoint/2010/main" val="2181465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948A28-1FE1-44CA-B9C3-549B3971B7A5}"/>
              </a:ext>
            </a:extLst>
          </p:cNvPr>
          <p:cNvSpPr txBox="1"/>
          <p:nvPr/>
        </p:nvSpPr>
        <p:spPr>
          <a:xfrm>
            <a:off x="2345377" y="176036"/>
            <a:ext cx="8254049" cy="738664"/>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Conclusions</a:t>
            </a:r>
            <a:endParaRPr kumimoji="0" lang="en-US" sz="42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endParaRPr>
          </a:p>
        </p:txBody>
      </p:sp>
      <p:sp>
        <p:nvSpPr>
          <p:cNvPr id="6" name="Content Placeholder 2">
            <a:extLst>
              <a:ext uri="{FF2B5EF4-FFF2-40B4-BE49-F238E27FC236}">
                <a16:creationId xmlns:a16="http://schemas.microsoft.com/office/drawing/2014/main" id="{2DE0BE67-83EE-4702-9E4E-A3FEB58B4CEA}"/>
              </a:ext>
            </a:extLst>
          </p:cNvPr>
          <p:cNvSpPr txBox="1">
            <a:spLocks/>
          </p:cNvSpPr>
          <p:nvPr/>
        </p:nvSpPr>
        <p:spPr bwMode="auto">
          <a:xfrm>
            <a:off x="838200" y="1825625"/>
            <a:ext cx="10515600" cy="3597829"/>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Cutaneous SCC generally has a good prognosis; however, locally advanced and metastatic disease can develop</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Previously little effective systemic options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Chemo – little data and toxicity</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Targeted therapy – some clear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benfits</a:t>
            </a: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PD-1 antibodies (</a:t>
            </a:r>
            <a:r>
              <a:rPr kumimoji="0" lang="en-US" sz="28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cemiplimab</a:t>
            </a:r>
            <a:r>
              <a:rPr kumimoji="0" lang="en-US" sz="28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major step forward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Still need improvements – organ transplant patients, RR not 100%</a:t>
            </a:r>
          </a:p>
        </p:txBody>
      </p:sp>
    </p:spTree>
    <p:extLst>
      <p:ext uri="{BB962C8B-B14F-4D97-AF65-F5344CB8AC3E}">
        <p14:creationId xmlns:p14="http://schemas.microsoft.com/office/powerpoint/2010/main" val="1310892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1339" b="6782"/>
          <a:stretch/>
        </p:blipFill>
        <p:spPr>
          <a:xfrm>
            <a:off x="1722731" y="848081"/>
            <a:ext cx="8729833" cy="5688279"/>
          </a:xfrm>
          <a:prstGeom prst="rect">
            <a:avLst/>
          </a:prstGeom>
        </p:spPr>
      </p:pic>
      <p:pic>
        <p:nvPicPr>
          <p:cNvPr id="5" name="Picture 4"/>
          <p:cNvPicPr>
            <a:picLocks noChangeAspect="1"/>
          </p:cNvPicPr>
          <p:nvPr/>
        </p:nvPicPr>
        <p:blipFill rotWithShape="1">
          <a:blip r:embed="rId2"/>
          <a:srcRect l="43989" t="94037" r="44903" b="262"/>
          <a:stretch/>
        </p:blipFill>
        <p:spPr>
          <a:xfrm>
            <a:off x="3040083" y="2137559"/>
            <a:ext cx="930368" cy="380010"/>
          </a:xfrm>
          <a:prstGeom prst="rect">
            <a:avLst/>
          </a:prstGeom>
        </p:spPr>
      </p:pic>
      <p:sp>
        <p:nvSpPr>
          <p:cNvPr id="6" name="Rectangle 7"/>
          <p:cNvSpPr>
            <a:spLocks noGrp="1" noChangeArrowheads="1"/>
          </p:cNvSpPr>
          <p:nvPr>
            <p:ph type="title" idx="4294967295"/>
          </p:nvPr>
        </p:nvSpPr>
        <p:spPr>
          <a:xfrm>
            <a:off x="1294357" y="235661"/>
            <a:ext cx="10897643" cy="787400"/>
          </a:xfrm>
        </p:spPr>
        <p:txBody>
          <a:bodyPr/>
          <a:lstStyle/>
          <a:p>
            <a:pPr algn="ctr" eaLnBrk="1" hangingPunct="1"/>
            <a:r>
              <a:rPr lang="en-US" dirty="0">
                <a:solidFill>
                  <a:srgbClr val="004EC0"/>
                </a:solidFill>
                <a:latin typeface="+mn-lt"/>
              </a:rPr>
              <a:t>SCC Incidence Trends – Southern US</a:t>
            </a:r>
          </a:p>
        </p:txBody>
      </p:sp>
      <p:sp>
        <p:nvSpPr>
          <p:cNvPr id="7"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Karia</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A et al. J Am </a:t>
            </a: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Acad</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a:t>
            </a: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Dermatol</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2012 </a:t>
            </a:r>
          </a:p>
        </p:txBody>
      </p:sp>
      <p:sp>
        <p:nvSpPr>
          <p:cNvPr id="10" name="Line 15">
            <a:extLst>
              <a:ext uri="{FF2B5EF4-FFF2-40B4-BE49-F238E27FC236}">
                <a16:creationId xmlns:a16="http://schemas.microsoft.com/office/drawing/2014/main" id="{7449A74E-897D-4D0C-ACE0-683DECC8319D}"/>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1" name="Line 19">
            <a:extLst>
              <a:ext uri="{FF2B5EF4-FFF2-40B4-BE49-F238E27FC236}">
                <a16:creationId xmlns:a16="http://schemas.microsoft.com/office/drawing/2014/main" id="{AAEA7E97-BF88-440B-B07A-9ACEBD9F1F5C}"/>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2" name="Picture 11">
            <a:extLst>
              <a:ext uri="{FF2B5EF4-FFF2-40B4-BE49-F238E27FC236}">
                <a16:creationId xmlns:a16="http://schemas.microsoft.com/office/drawing/2014/main" id="{EE44BDA0-2412-4475-B840-9EC9BC6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248181090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319881" y="1230406"/>
            <a:ext cx="11552237" cy="454501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Based on engagement with this CME symposium, how likely are you to employ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for the management of </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patients with a</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Tahoma"/>
              </a:rPr>
              <a:t>dvanced, unresectable, and metastatic cutaneous skin cancers</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Very 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Somewhat 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Somewhat unlikely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Unlikely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Very unlikely</a:t>
            </a: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Post-Program Assessment Question #1</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275708574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415925" y="1357313"/>
            <a:ext cx="11552238" cy="4278094"/>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Based on your engagement with this CME symposium, your current level of clinical knowledge as it relates to the use of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in the management of </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patients with a</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Tahoma"/>
              </a:rPr>
              <a:t>dvanced, unresectable, and metastatic cutaneous skin cancers </a:t>
            </a: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is:</a:t>
            </a:r>
            <a:endPar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very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an acceptable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“learning stage”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Is in need of improvement and represents a knowledge gap </a:t>
            </a: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0" i="0" u="none" strike="noStrike" kern="1200" cap="none" spc="0" normalizeH="0" baseline="0" noProof="0" dirty="0">
              <a:ln>
                <a:noFill/>
              </a:ln>
              <a:solidFill>
                <a:srgbClr val="FFFFFF"/>
              </a:solidFill>
              <a:effectLst/>
              <a:uLnTx/>
              <a:uFillTx/>
              <a:latin typeface="Arial" panose="020B0604020202020204" pitchFamily="34" charset="0"/>
              <a:ea typeface="Tahoma"/>
              <a:cs typeface="Arial" panose="020B0604020202020204" pitchFamily="34" charset="0"/>
            </a:endParaRP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Post-Program Assessment Question #2</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406637014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415925" y="1357313"/>
            <a:ext cx="11552238" cy="4216539"/>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Based on your engagement with this CME symposium, you would estimate your current level of knowledge </a:t>
            </a:r>
            <a:r>
              <a:rPr kumimoji="0" lang="en-US" alt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as it relates to clinical trial data and comparative mechanisms-of-action of </a:t>
            </a: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and the implications for the management of </a:t>
            </a:r>
            <a:r>
              <a:rPr kumimoji="0" lang="en-US" sz="2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patients with a</a:t>
            </a:r>
            <a:r>
              <a:rPr kumimoji="0" lang="en-US" sz="2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dvanced, unresectable, and metastatic cutaneous </a:t>
            </a:r>
            <a:r>
              <a:rPr kumimoji="0" lang="en-US" sz="2400" b="0"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skin cancers is </a:t>
            </a:r>
            <a:r>
              <a:rPr kumimoji="0" lang="en-US" alt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r>
            <a:endParaRPr kumimoji="0" lang="en-US" alt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very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an acceptable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“learning stage”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Is in need of improvement and represents a knowledge gap </a:t>
            </a: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0" i="0" u="none" strike="noStrike" kern="1200" cap="none" spc="0" normalizeH="0" baseline="0" noProof="0" dirty="0">
              <a:ln>
                <a:noFill/>
              </a:ln>
              <a:solidFill>
                <a:srgbClr val="FFFFFF"/>
              </a:solidFill>
              <a:effectLst/>
              <a:uLnTx/>
              <a:uFillTx/>
              <a:latin typeface="Arial" panose="020B0604020202020204" pitchFamily="34" charset="0"/>
              <a:ea typeface="Tahoma"/>
              <a:cs typeface="Arial" panose="020B0604020202020204" pitchFamily="34" charset="0"/>
            </a:endParaRP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Post-Program Assessment Question #3</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182469387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415925" y="1357313"/>
            <a:ext cx="11552238" cy="3785652"/>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Based on your engagement with the content and expert analyses provided in this CME symposium, your knowledge and comfort level using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 </a:t>
            </a:r>
            <a:r>
              <a:rPr kumimoji="0" 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in appropriately selected and screened patients with </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Tahoma"/>
              </a:rPr>
              <a:t>dvanced, unresectable, and metastatic cutaneous skin cancers </a:t>
            </a: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has: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914400"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Increased significantly</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914400"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Increased in a clinically meaningful and actionable way</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914400"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Has remained unchanged</a:t>
            </a: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400" b="0" i="0" u="none" strike="noStrike" kern="1200" cap="none" spc="0" normalizeH="0" baseline="0" noProof="0" dirty="0">
              <a:ln>
                <a:noFill/>
              </a:ln>
              <a:solidFill>
                <a:srgbClr val="FFFFFF"/>
              </a:solidFill>
              <a:effectLst/>
              <a:uLnTx/>
              <a:uFillTx/>
              <a:latin typeface="Arial" panose="020B0604020202020204" pitchFamily="34" charset="0"/>
              <a:ea typeface="Tahoma"/>
              <a:cs typeface="Arial" panose="020B0604020202020204" pitchFamily="34" charset="0"/>
            </a:endParaRP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Post-Program Assessment Question #4</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211143139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 name="ecxFD6EB21B-A6AB-479C-9FE0-405156B7230F" descr="2569FDF2-240E-422F-8277-C0D88CE1F4EC">
            <a:extLst>
              <a:ext uri="{FF2B5EF4-FFF2-40B4-BE49-F238E27FC236}">
                <a16:creationId xmlns:a16="http://schemas.microsoft.com/office/drawing/2014/main" id="{7EF41F54-A023-4BA0-A685-866635C0D7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570" y="355751"/>
            <a:ext cx="10083631" cy="614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7525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US - 2012</a:t>
            </a:r>
          </a:p>
        </p:txBody>
      </p:sp>
      <p:sp>
        <p:nvSpPr>
          <p:cNvPr id="8" name="Rectangle 8">
            <a:extLst>
              <a:ext uri="{FF2B5EF4-FFF2-40B4-BE49-F238E27FC236}">
                <a16:creationId xmlns:a16="http://schemas.microsoft.com/office/drawing/2014/main" id="{302AD7E8-2D06-4CEC-90EB-3E12CC40E253}"/>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Precise number of CSCC not well determined – 2012 data</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cases 186 - 420K in whites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5600 -12,500 nodal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mets</a:t>
            </a: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3200 – 8,700 deaths</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is an under recognized health issue. In the central and southern United States, deaths from CSCC may be as common as deaths from renal and oropharyngeal carcinomas, and melanoma</a:t>
            </a:r>
          </a:p>
        </p:txBody>
      </p:sp>
      <p:sp>
        <p:nvSpPr>
          <p:cNvPr id="9" name="Text Box 4">
            <a:extLst>
              <a:ext uri="{FF2B5EF4-FFF2-40B4-BE49-F238E27FC236}">
                <a16:creationId xmlns:a16="http://schemas.microsoft.com/office/drawing/2014/main" id="{269740A1-89DF-43CE-AAEE-8DA5075EF6DB}"/>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Karia</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et al. J Am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2012 </a:t>
            </a:r>
          </a:p>
        </p:txBody>
      </p:sp>
    </p:spTree>
    <p:extLst>
      <p:ext uri="{BB962C8B-B14F-4D97-AF65-F5344CB8AC3E}">
        <p14:creationId xmlns:p14="http://schemas.microsoft.com/office/powerpoint/2010/main" val="3108649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US - 2012</a:t>
            </a:r>
          </a:p>
        </p:txBody>
      </p:sp>
      <p:sp>
        <p:nvSpPr>
          <p:cNvPr id="9" name="Text Box 4">
            <a:extLst>
              <a:ext uri="{FF2B5EF4-FFF2-40B4-BE49-F238E27FC236}">
                <a16:creationId xmlns:a16="http://schemas.microsoft.com/office/drawing/2014/main" id="{269740A1-89DF-43CE-AAEE-8DA5075EF6DB}"/>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Karia</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et al. J Am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2012 </a:t>
            </a:r>
          </a:p>
        </p:txBody>
      </p:sp>
      <p:sp>
        <p:nvSpPr>
          <p:cNvPr id="6" name="Rectangle 8">
            <a:extLst>
              <a:ext uri="{FF2B5EF4-FFF2-40B4-BE49-F238E27FC236}">
                <a16:creationId xmlns:a16="http://schemas.microsoft.com/office/drawing/2014/main" id="{BB06AAC2-83BA-49D9-B709-55A940BBC46C}"/>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Precise number of CSCC not well determined – 2012 data</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cases 186 - 420K in whites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5600 -12,500 nodal </a:t>
            </a:r>
            <a:r>
              <a:rPr kumimoji="0" lang="en-US" sz="2600" b="1"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mets</a:t>
            </a:r>
            <a:endPar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endParaRPr kumimoji="0" lang="en-US" sz="4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3200 – 8,700 deaths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SCC along with BCC not tracked by central </a:t>
            </a:r>
            <a:r>
              <a:rPr kumimoji="0" lang="en-US" sz="2600" b="1" i="0" u="none" strike="noStrike" kern="0" cap="none" spc="0" normalizeH="0" baseline="0" noProof="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cancer registries	</a:t>
            </a:r>
            <a:endParaRPr kumimoji="0" lang="en-US" sz="26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CSCC is an under recognized health issue. In the central and southern United States, </a:t>
            </a:r>
            <a:r>
              <a:rPr kumimoji="0" lang="en-US" sz="3200" b="1" i="1"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deaths from CSCC may be as common as deaths from renal and oropharyngeal carcinomas, and melanoma</a:t>
            </a:r>
          </a:p>
        </p:txBody>
      </p:sp>
    </p:spTree>
    <p:extLst>
      <p:ext uri="{BB962C8B-B14F-4D97-AF65-F5344CB8AC3E}">
        <p14:creationId xmlns:p14="http://schemas.microsoft.com/office/powerpoint/2010/main" val="377956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46639" y="0"/>
            <a:ext cx="9297537" cy="6858000"/>
          </a:xfrm>
          <a:prstGeom prst="rect">
            <a:avLst/>
          </a:prstGeom>
        </p:spPr>
      </p:pic>
      <p:pic>
        <p:nvPicPr>
          <p:cNvPr id="3" name="Picture 2"/>
          <p:cNvPicPr>
            <a:picLocks noChangeAspect="1"/>
          </p:cNvPicPr>
          <p:nvPr/>
        </p:nvPicPr>
        <p:blipFill>
          <a:blip r:embed="rId3"/>
          <a:stretch>
            <a:fillRect/>
          </a:stretch>
        </p:blipFill>
        <p:spPr>
          <a:xfrm rot="16200000">
            <a:off x="-562559" y="2673871"/>
            <a:ext cx="4075736" cy="2166847"/>
          </a:xfrm>
          <a:prstGeom prst="rect">
            <a:avLst/>
          </a:prstGeom>
        </p:spPr>
      </p:pic>
    </p:spTree>
    <p:extLst>
      <p:ext uri="{BB962C8B-B14F-4D97-AF65-F5344CB8AC3E}">
        <p14:creationId xmlns:p14="http://schemas.microsoft.com/office/powerpoint/2010/main" val="281174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4387" name="Rectangle 3"/>
          <p:cNvSpPr>
            <a:spLocks noChangeArrowheads="1"/>
          </p:cNvSpPr>
          <p:nvPr/>
        </p:nvSpPr>
        <p:spPr bwMode="auto">
          <a:xfrm>
            <a:off x="1981200" y="1900239"/>
            <a:ext cx="7988300" cy="1570037"/>
          </a:xfrm>
          <a:prstGeom prst="rect">
            <a:avLst/>
          </a:prstGeom>
          <a:noFill/>
          <a:ln>
            <a:noFill/>
          </a:ln>
          <a:effectLst>
            <a:outerShdw dist="53882" dir="2700000" algn="ctr" rotWithShape="0">
              <a:schemeClr val="bg2"/>
            </a:outerShdw>
          </a:effectLst>
          <a:extLst/>
        </p:spPr>
        <p:txBody>
          <a:bodyPr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3200" b="0" i="0" u="none" strike="noStrike" kern="0" cap="none" spc="0" normalizeH="0" baseline="0" noProof="0">
                <a:ln>
                  <a:noFill/>
                </a:ln>
                <a:solidFill>
                  <a:srgbClr val="FFFFFF"/>
                </a:solidFill>
                <a:effectLst/>
                <a:uLnTx/>
                <a:uFillTx/>
                <a:latin typeface="Calibri" panose="020F0502020204030204" pitchFamily="34" charset="0"/>
                <a:ea typeface="ＭＳ Ｐゴシック" charset="0"/>
                <a:cs typeface="Tahoma"/>
              </a:rPr>
            </a:br>
            <a:br>
              <a:rPr kumimoji="0" lang="en-US" sz="3200" b="0" i="0" u="none" strike="noStrike" kern="0" cap="none" spc="0" normalizeH="0" baseline="0" noProof="0">
                <a:ln>
                  <a:noFill/>
                </a:ln>
                <a:solidFill>
                  <a:srgbClr val="FFFFFF"/>
                </a:solidFill>
                <a:effectLst/>
                <a:uLnTx/>
                <a:uFillTx/>
                <a:latin typeface="Calibri" panose="020F0502020204030204" pitchFamily="34" charset="0"/>
                <a:ea typeface="ＭＳ Ｐゴシック" charset="0"/>
                <a:cs typeface="Tahoma"/>
              </a:rPr>
            </a:br>
            <a:endParaRPr kumimoji="0" lang="en-US" sz="3800" b="0" i="0" u="none" strike="noStrike" kern="0" cap="none" spc="0" normalizeH="0" baseline="0" noProof="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charset="0"/>
              <a:cs typeface="Tahoma"/>
            </a:endParaRPr>
          </a:p>
        </p:txBody>
      </p:sp>
      <p:sp>
        <p:nvSpPr>
          <p:cNvPr id="3984389" name="Text Box 5"/>
          <p:cNvSpPr txBox="1">
            <a:spLocks noChangeArrowheads="1"/>
          </p:cNvSpPr>
          <p:nvPr/>
        </p:nvSpPr>
        <p:spPr bwMode="auto">
          <a:xfrm>
            <a:off x="317840" y="507831"/>
            <a:ext cx="11344993" cy="366254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200" b="1" i="0" u="none" strike="noStrike" kern="0" cap="none" spc="0" normalizeH="0" baseline="0" noProof="0" dirty="0">
              <a:ln>
                <a:noFill/>
              </a:ln>
              <a:solidFill>
                <a:srgbClr val="FFFFFF"/>
              </a:solidFill>
              <a:uLnTx/>
              <a:uFillTx/>
              <a:latin typeface="Calibri" panose="020F0502020204030204" pitchFamily="34" charset="0"/>
              <a:cs typeface="Calibri" panose="020F0502020204030204" pitchFamily="34" charset="0"/>
            </a:endParaRPr>
          </a:p>
          <a:p>
            <a:pPr algn="ctr"/>
            <a:r>
              <a:rPr lang="en-US"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Novel Treatment Strategies and the Trial-Based Rationale for</a:t>
            </a: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sz="46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PD-1 TARGETING THERAPY in ADVANCED and METASTATIC CUTANEOUS SQUAMOUS CELL CARCINOMA (CSCC)</a:t>
            </a:r>
          </a:p>
          <a:p>
            <a:pPr algn="ctr"/>
            <a:r>
              <a:rPr lang="en-US" sz="2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 TRANSLATIONAL UPDATE for the DERMATOLOGY SPECIALIST</a:t>
            </a:r>
          </a:p>
        </p:txBody>
      </p:sp>
      <p:sp>
        <p:nvSpPr>
          <p:cNvPr id="9" name="Text Box 5">
            <a:extLst>
              <a:ext uri="{FF2B5EF4-FFF2-40B4-BE49-F238E27FC236}">
                <a16:creationId xmlns:a16="http://schemas.microsoft.com/office/drawing/2014/main" id="{DA45CB12-D879-4721-A894-4232346253C4}"/>
              </a:ext>
            </a:extLst>
          </p:cNvPr>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2019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7" name="Subtitle 2">
            <a:extLst>
              <a:ext uri="{FF2B5EF4-FFF2-40B4-BE49-F238E27FC236}">
                <a16:creationId xmlns:a16="http://schemas.microsoft.com/office/drawing/2014/main" id="{EA23A1AA-61E8-42DB-ABC5-C1ED21F7A7D6}"/>
              </a:ext>
            </a:extLst>
          </p:cNvPr>
          <p:cNvSpPr txBox="1">
            <a:spLocks/>
          </p:cNvSpPr>
          <p:nvPr/>
        </p:nvSpPr>
        <p:spPr bwMode="auto">
          <a:xfrm>
            <a:off x="1524000" y="4857021"/>
            <a:ext cx="9144000"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indent="0" algn="ctr">
              <a:lnSpc>
                <a:spcPct val="100000"/>
              </a:lnSpc>
              <a:spcBef>
                <a:spcPts val="0"/>
              </a:spcBef>
              <a:buNone/>
            </a:pP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Todd E. Schlesinger, MD, FAAD - Program Chair</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Dermatology and Laser Center of Charleston </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Research Center of the Carolinas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Instructor, University at Buffalo Department of Dermatology</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Assistant Clinical Professor, Medical University of South Carolina Department of Family Medicine</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Preceptor, Medical University of South Carolina College of Health Professions</a:t>
            </a:r>
          </a:p>
        </p:txBody>
      </p:sp>
    </p:spTree>
    <p:extLst>
      <p:ext uri="{BB962C8B-B14F-4D97-AF65-F5344CB8AC3E}">
        <p14:creationId xmlns:p14="http://schemas.microsoft.com/office/powerpoint/2010/main" val="231211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E1D4A9D-00A5-429A-989D-6C2F1EEB743A}"/>
              </a:ext>
            </a:extLst>
          </p:cNvPr>
          <p:cNvSpPr/>
          <p:nvPr/>
        </p:nvSpPr>
        <p:spPr bwMode="auto">
          <a:xfrm>
            <a:off x="317840" y="1514325"/>
            <a:ext cx="11556319" cy="3623732"/>
          </a:xfrm>
          <a:prstGeom prst="rect">
            <a:avLst/>
          </a:prstGeom>
          <a:solidFill>
            <a:schemeClr val="tx1">
              <a:lumMod val="7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CSCC Spectrum</a:t>
            </a:r>
          </a:p>
        </p:txBody>
      </p:sp>
      <p:sp>
        <p:nvSpPr>
          <p:cNvPr id="6" name="Rectangle 8">
            <a:extLst>
              <a:ext uri="{FF2B5EF4-FFF2-40B4-BE49-F238E27FC236}">
                <a16:creationId xmlns:a16="http://schemas.microsoft.com/office/drawing/2014/main" id="{BB06AAC2-83BA-49D9-B709-55A940BBC46C}"/>
              </a:ext>
            </a:extLst>
          </p:cNvPr>
          <p:cNvSpPr txBox="1">
            <a:spLocks noChangeArrowheads="1"/>
          </p:cNvSpPr>
          <p:nvPr/>
        </p:nvSpPr>
        <p:spPr bwMode="auto">
          <a:xfrm>
            <a:off x="616546" y="5534760"/>
            <a:ext cx="11257614" cy="483485"/>
          </a:xfrm>
          <a:prstGeom prst="rect">
            <a:avLst/>
          </a:prstGeom>
          <a:solidFill>
            <a:srgbClr val="CCFFCC"/>
          </a:solidFill>
          <a:ln w="12700">
            <a:noFill/>
            <a:miter lim="800000"/>
            <a:headEnd/>
            <a:tailEnd/>
          </a:ln>
          <a:effectLst/>
          <a:scene3d>
            <a:camera prst="orthographicFront"/>
            <a:lightRig rig="threePt" dir="t"/>
          </a:scene3d>
          <a:sp3d>
            <a:bevelT/>
          </a:sp3d>
        </p:spPr>
        <p:txBody>
          <a:bodyPr vert="horz" wrap="square" lIns="91388" tIns="91388" rIns="45694" bIns="45694" numCol="1" anchor="ctr" anchorCtr="1"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marR="0" lvl="0" indent="0" algn="ctr" defTabSz="914400" rtl="0" eaLnBrk="1" fontAlgn="auto" latinLnBrk="0" hangingPunct="1">
              <a:lnSpc>
                <a:spcPct val="100000"/>
              </a:lnSpc>
              <a:spcBef>
                <a:spcPts val="0"/>
              </a:spcBef>
              <a:spcAft>
                <a:spcPts val="0"/>
              </a:spcAft>
              <a:buClrTx/>
              <a:buSzTx/>
              <a:buFont typeface="Arial Black" pitchFamily="34" charset="0"/>
              <a:buNone/>
              <a:tabLst/>
              <a:defRPr/>
            </a:pPr>
            <a:r>
              <a:rPr kumimoji="0" lang="en-US" sz="3200" b="0" i="0" u="none" strike="noStrike" kern="1200" cap="none" spc="0" normalizeH="0" baseline="0" noProof="0" dirty="0">
                <a:ln>
                  <a:noFill/>
                </a:ln>
                <a:solidFill>
                  <a:srgbClr val="000000"/>
                </a:solidFill>
                <a:effectLst/>
                <a:uLnTx/>
                <a:uFillTx/>
                <a:latin typeface="Calibri" panose="020F0502020204030204"/>
                <a:ea typeface="ＭＳ Ｐゴシック" pitchFamily="34" charset="-128"/>
                <a:cs typeface="Tahoma"/>
              </a:rPr>
              <a:t>Which ones progress to metastatic disease and/or death?</a:t>
            </a:r>
            <a:endParaRPr kumimoji="0" lang="en-US" sz="3200" b="0" i="0" u="none" strike="noStrike" kern="1200" cap="none" spc="0" normalizeH="0" baseline="0" noProof="0" dirty="0">
              <a:ln>
                <a:noFill/>
              </a:ln>
              <a:solidFill>
                <a:srgbClr val="000000"/>
              </a:solidFill>
              <a:effectLst/>
              <a:uLnTx/>
              <a:uFillTx/>
              <a:latin typeface="Calibri" panose="020F0502020204030204"/>
              <a:ea typeface="ＭＳ Ｐゴシック" pitchFamily="34" charset="-128"/>
              <a:cs typeface="Tahoma"/>
              <a:sym typeface="Wingdings" panose="05000000000000000000" pitchFamily="2" charset="2"/>
            </a:endParaRP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800" b="0" i="0" u="none" strike="noStrike" kern="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endParaRPr>
          </a:p>
        </p:txBody>
      </p:sp>
      <p:pic>
        <p:nvPicPr>
          <p:cNvPr id="7" name="Picture 6">
            <a:extLst>
              <a:ext uri="{FF2B5EF4-FFF2-40B4-BE49-F238E27FC236}">
                <a16:creationId xmlns:a16="http://schemas.microsoft.com/office/drawing/2014/main" id="{A00CE4FC-7F5D-4591-B1A5-9169953BCF55}"/>
              </a:ext>
            </a:extLst>
          </p:cNvPr>
          <p:cNvPicPr>
            <a:picLocks noChangeAspect="1"/>
          </p:cNvPicPr>
          <p:nvPr/>
        </p:nvPicPr>
        <p:blipFill>
          <a:blip r:embed="rId2"/>
          <a:stretch>
            <a:fillRect/>
          </a:stretch>
        </p:blipFill>
        <p:spPr>
          <a:xfrm>
            <a:off x="390484" y="1608112"/>
            <a:ext cx="3300103" cy="3444282"/>
          </a:xfrm>
          <a:prstGeom prst="rect">
            <a:avLst/>
          </a:prstGeom>
        </p:spPr>
      </p:pic>
      <p:pic>
        <p:nvPicPr>
          <p:cNvPr id="8" name="Picture 7">
            <a:extLst>
              <a:ext uri="{FF2B5EF4-FFF2-40B4-BE49-F238E27FC236}">
                <a16:creationId xmlns:a16="http://schemas.microsoft.com/office/drawing/2014/main" id="{552218A4-3E74-4D9C-A6E3-346A129ADCA1}"/>
              </a:ext>
            </a:extLst>
          </p:cNvPr>
          <p:cNvPicPr>
            <a:picLocks noChangeAspect="1"/>
          </p:cNvPicPr>
          <p:nvPr/>
        </p:nvPicPr>
        <p:blipFill>
          <a:blip r:embed="rId3"/>
          <a:stretch>
            <a:fillRect/>
          </a:stretch>
        </p:blipFill>
        <p:spPr>
          <a:xfrm>
            <a:off x="8239329" y="1608112"/>
            <a:ext cx="3527975" cy="3444282"/>
          </a:xfrm>
          <a:prstGeom prst="rect">
            <a:avLst/>
          </a:prstGeom>
        </p:spPr>
      </p:pic>
      <p:pic>
        <p:nvPicPr>
          <p:cNvPr id="10" name="Picture 9">
            <a:extLst>
              <a:ext uri="{FF2B5EF4-FFF2-40B4-BE49-F238E27FC236}">
                <a16:creationId xmlns:a16="http://schemas.microsoft.com/office/drawing/2014/main" id="{9F095AB9-9DBF-433E-B25B-21B1A5DDF951}"/>
              </a:ext>
            </a:extLst>
          </p:cNvPr>
          <p:cNvPicPr>
            <a:picLocks noChangeAspect="1"/>
          </p:cNvPicPr>
          <p:nvPr/>
        </p:nvPicPr>
        <p:blipFill>
          <a:blip r:embed="rId4"/>
          <a:stretch>
            <a:fillRect/>
          </a:stretch>
        </p:blipFill>
        <p:spPr>
          <a:xfrm>
            <a:off x="4158267" y="1608112"/>
            <a:ext cx="3613381" cy="3444282"/>
          </a:xfrm>
          <a:prstGeom prst="rect">
            <a:avLst/>
          </a:prstGeom>
        </p:spPr>
      </p:pic>
    </p:spTree>
    <p:extLst>
      <p:ext uri="{BB962C8B-B14F-4D97-AF65-F5344CB8AC3E}">
        <p14:creationId xmlns:p14="http://schemas.microsoft.com/office/powerpoint/2010/main" val="2159508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Prognostic Risk Factors</a:t>
            </a:r>
          </a:p>
        </p:txBody>
      </p:sp>
      <p:sp>
        <p:nvSpPr>
          <p:cNvPr id="7" name="Rectangle 8">
            <a:extLst>
              <a:ext uri="{FF2B5EF4-FFF2-40B4-BE49-F238E27FC236}">
                <a16:creationId xmlns:a16="http://schemas.microsoft.com/office/drawing/2014/main" id="{C7EE9B2F-C1FC-43B3-BC07-5478A0D07E09}"/>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Meta-analysis of 36 CSCC studies (17,248 patients)</a:t>
            </a:r>
          </a:p>
          <a:p>
            <a:pPr marL="341122" marR="0" lvl="0" indent="-341122" algn="l" defTabSz="914400" rtl="0" eaLnBrk="0" fontAlgn="base" latinLnBrk="0" hangingPunct="0">
              <a:lnSpc>
                <a:spcPct val="114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Significant </a:t>
            </a:r>
            <a:r>
              <a:rPr kumimoji="0" lang="en-US" sz="3200" b="1" i="1"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risk factors for recurrence </a:t>
            </a: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were:</a:t>
            </a:r>
          </a:p>
          <a:p>
            <a:pPr marL="1141413" marR="0" lvl="0" indent="-227013" algn="l" defTabSz="914400" rtl="0" eaLnBrk="0" fontAlgn="base" latinLnBrk="0" hangingPunct="0">
              <a:lnSpc>
                <a:spcPct val="114000"/>
              </a:lnSpc>
              <a:spcBef>
                <a:spcPct val="35000"/>
              </a:spcBef>
              <a:spcAft>
                <a:spcPct val="0"/>
              </a:spcAft>
              <a:buClr>
                <a:srgbClr val="66FFFF"/>
              </a:buClr>
              <a:buSzPct val="100000"/>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Breslow thickness &gt; 2mm (risk ratio [RR] = 9.6)</a:t>
            </a:r>
          </a:p>
          <a:p>
            <a:pPr marL="1141413" marR="0" lvl="0" indent="-227013" algn="l" defTabSz="914400" rtl="0" eaLnBrk="0" fontAlgn="base" latinLnBrk="0" hangingPunct="0">
              <a:lnSpc>
                <a:spcPct val="114000"/>
              </a:lnSpc>
              <a:spcBef>
                <a:spcPct val="35000"/>
              </a:spcBef>
              <a:spcAft>
                <a:spcPct val="0"/>
              </a:spcAft>
              <a:buClr>
                <a:srgbClr val="66FFFF"/>
              </a:buClr>
              <a:buSzPct val="100000"/>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Invasion beyond subcutaneous fat (RR=7.6)</a:t>
            </a:r>
          </a:p>
          <a:p>
            <a:pPr marL="1147116" marR="0" lvl="2" indent="-231643" algn="l" defTabSz="914400" rtl="0" eaLnBrk="0" fontAlgn="base" latinLnBrk="0" hangingPunct="0">
              <a:lnSpc>
                <a:spcPct val="114000"/>
              </a:lnSpc>
              <a:spcBef>
                <a:spcPct val="15000"/>
              </a:spcBef>
              <a:spcAft>
                <a:spcPct val="0"/>
              </a:spcAft>
              <a:buClr>
                <a:srgbClr val="66FFFF"/>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Breslow thickness &gt; 6mm (RR=7.1)</a:t>
            </a:r>
          </a:p>
          <a:p>
            <a:pPr marL="1147116" marR="0" lvl="2" indent="-231643" algn="l" defTabSz="914400" rtl="0" eaLnBrk="0" fontAlgn="base" latinLnBrk="0" hangingPunct="0">
              <a:lnSpc>
                <a:spcPct val="114000"/>
              </a:lnSpc>
              <a:spcBef>
                <a:spcPct val="15000"/>
              </a:spcBef>
              <a:spcAft>
                <a:spcPct val="0"/>
              </a:spcAft>
              <a:buClr>
                <a:srgbClr val="66FFFF"/>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Perineural invasion (RR=4.3)</a:t>
            </a:r>
          </a:p>
          <a:p>
            <a:pPr marL="1147116" marR="0" lvl="2" indent="-231643" algn="l" defTabSz="914400" rtl="0" eaLnBrk="0" fontAlgn="base" latinLnBrk="0" hangingPunct="0">
              <a:lnSpc>
                <a:spcPct val="114000"/>
              </a:lnSpc>
              <a:spcBef>
                <a:spcPct val="15000"/>
              </a:spcBef>
              <a:spcAft>
                <a:spcPct val="0"/>
              </a:spcAft>
              <a:buClr>
                <a:srgbClr val="66FFFF"/>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Diameter &gt; 20mm (RR=3.2)</a:t>
            </a:r>
          </a:p>
          <a:p>
            <a:pPr marL="1147116" marR="0" lvl="2" indent="-231643" algn="l" defTabSz="914400" rtl="0" eaLnBrk="0" fontAlgn="base" latinLnBrk="0" hangingPunct="0">
              <a:lnSpc>
                <a:spcPct val="114000"/>
              </a:lnSpc>
              <a:spcBef>
                <a:spcPct val="15000"/>
              </a:spcBef>
              <a:spcAft>
                <a:spcPct val="0"/>
              </a:spcAft>
              <a:buClr>
                <a:srgbClr val="66FFFF"/>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Location on temple (RR=3.2)</a:t>
            </a:r>
          </a:p>
          <a:p>
            <a:pPr marL="1147116" marR="0" lvl="2" indent="-231643" algn="l" defTabSz="914400" rtl="0" eaLnBrk="0" fontAlgn="base" latinLnBrk="0" hangingPunct="0">
              <a:lnSpc>
                <a:spcPct val="114000"/>
              </a:lnSpc>
              <a:spcBef>
                <a:spcPct val="15000"/>
              </a:spcBef>
              <a:spcAft>
                <a:spcPct val="0"/>
              </a:spcAft>
              <a:buClr>
                <a:srgbClr val="66FFFF"/>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Poor differentiation (RR=2.6)</a:t>
            </a:r>
          </a:p>
        </p:txBody>
      </p:sp>
      <p:sp>
        <p:nvSpPr>
          <p:cNvPr id="8" name="Text Box 4">
            <a:extLst>
              <a:ext uri="{FF2B5EF4-FFF2-40B4-BE49-F238E27FC236}">
                <a16:creationId xmlns:a16="http://schemas.microsoft.com/office/drawing/2014/main" id="{59D483A0-39A2-48B5-B304-8AEBAADB30A1}"/>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Thompson et al, JAMA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2016</a:t>
            </a:r>
          </a:p>
        </p:txBody>
      </p:sp>
    </p:spTree>
    <p:extLst>
      <p:ext uri="{BB962C8B-B14F-4D97-AF65-F5344CB8AC3E}">
        <p14:creationId xmlns:p14="http://schemas.microsoft.com/office/powerpoint/2010/main" val="2209592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Prognostic Risk Factors</a:t>
            </a:r>
          </a:p>
        </p:txBody>
      </p:sp>
      <p:sp>
        <p:nvSpPr>
          <p:cNvPr id="7" name="Rectangle 8">
            <a:extLst>
              <a:ext uri="{FF2B5EF4-FFF2-40B4-BE49-F238E27FC236}">
                <a16:creationId xmlns:a16="http://schemas.microsoft.com/office/drawing/2014/main" id="{C7EE9B2F-C1FC-43B3-BC07-5478A0D07E09}"/>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Meta-analysis of 36 CSCC studies (17,248 patients)</a:t>
            </a:r>
          </a:p>
          <a:p>
            <a:pPr marL="341122" marR="0" lvl="0" indent="-341122" algn="l" defTabSz="914400" rtl="0" eaLnBrk="0" fontAlgn="base" latinLnBrk="0" hangingPunct="0">
              <a:lnSpc>
                <a:spcPct val="114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Significant </a:t>
            </a:r>
            <a:r>
              <a:rPr kumimoji="0" lang="en-US" sz="3200" b="1" i="1"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risk factors for metastasis </a:t>
            </a: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were:</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Invasion beyond subcutaneous fat (RR=11.2)</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Breslow thickness &gt;2mm(RR=10.7)</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Breslow thickness &gt;6mm(RR=6.9)</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Diameter &gt;20mm(RR=6.1), </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Poor differentiation (RR=4.9)</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Perineural invasion (RR=2.9)</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Immunosuppression (RR=1.6)</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Temple, lip or ear location(RR=2.8)</a:t>
            </a:r>
            <a:endParaRPr kumimoji="0" lang="en-US" sz="2600" b="0" i="1"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8" name="Text Box 4">
            <a:extLst>
              <a:ext uri="{FF2B5EF4-FFF2-40B4-BE49-F238E27FC236}">
                <a16:creationId xmlns:a16="http://schemas.microsoft.com/office/drawing/2014/main" id="{59D483A0-39A2-48B5-B304-8AEBAADB30A1}"/>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Thompson et al, JAMA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2016</a:t>
            </a:r>
          </a:p>
        </p:txBody>
      </p:sp>
    </p:spTree>
    <p:extLst>
      <p:ext uri="{BB962C8B-B14F-4D97-AF65-F5344CB8AC3E}">
        <p14:creationId xmlns:p14="http://schemas.microsoft.com/office/powerpoint/2010/main" val="1607991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Prognostic Risk Factors</a:t>
            </a:r>
          </a:p>
        </p:txBody>
      </p:sp>
      <p:sp>
        <p:nvSpPr>
          <p:cNvPr id="7" name="Rectangle 8">
            <a:extLst>
              <a:ext uri="{FF2B5EF4-FFF2-40B4-BE49-F238E27FC236}">
                <a16:creationId xmlns:a16="http://schemas.microsoft.com/office/drawing/2014/main" id="{C7EE9B2F-C1FC-43B3-BC07-5478A0D07E09}"/>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Meta-analysis of 36 CSCC studies (17,248 patients)</a:t>
            </a:r>
          </a:p>
          <a:p>
            <a:pPr marL="341122" marR="0" lvl="0" indent="-341122" algn="l" defTabSz="914400" rtl="0" eaLnBrk="0" fontAlgn="base" latinLnBrk="0" hangingPunct="0">
              <a:lnSpc>
                <a:spcPct val="114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Significant </a:t>
            </a:r>
            <a:r>
              <a:rPr kumimoji="0" lang="en-US" sz="3200" b="1" i="1"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risk factors for disease-specific death </a:t>
            </a: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were:</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Diameter &gt;20mm(RR=19.1)</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Poor differentiation (RR, 5.6)</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Ear location (RR=4.6</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Lip location (RR=4.5)</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Invasion beyond subcutaneous fat (RR=4.5)</a:t>
            </a:r>
          </a:p>
          <a:p>
            <a:pPr marL="1257300" marR="0" lvl="1" indent="-344488" algn="l" defTabSz="914400" rtl="0" eaLnBrk="0" fontAlgn="base" latinLnBrk="0" hangingPunct="0">
              <a:lnSpc>
                <a:spcPct val="120000"/>
              </a:lnSpc>
              <a:spcBef>
                <a:spcPts val="0"/>
              </a:spcBef>
              <a:spcAft>
                <a:spcPct val="0"/>
              </a:spcAft>
              <a:buClr>
                <a:srgbClr val="66FFFF"/>
              </a:buClr>
              <a:buSzPct val="100000"/>
              <a:buFont typeface="Wingdings" panose="05000000000000000000" pitchFamily="2" charset="2"/>
              <a:buChar char="§"/>
              <a:tabLst>
                <a:tab pos="1200150" algn="l"/>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Perineural invasion (RR=4.1)</a:t>
            </a:r>
            <a:endParaRPr kumimoji="0" lang="en-US" sz="2600" b="0" i="1"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endParaRPr kumimoji="0" lang="en-US" sz="2600" b="0" i="1"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8" name="Text Box 4">
            <a:extLst>
              <a:ext uri="{FF2B5EF4-FFF2-40B4-BE49-F238E27FC236}">
                <a16:creationId xmlns:a16="http://schemas.microsoft.com/office/drawing/2014/main" id="{59D483A0-39A2-48B5-B304-8AEBAADB30A1}"/>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Thompson et al, JAMA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2016</a:t>
            </a:r>
          </a:p>
        </p:txBody>
      </p:sp>
    </p:spTree>
    <p:extLst>
      <p:ext uri="{BB962C8B-B14F-4D97-AF65-F5344CB8AC3E}">
        <p14:creationId xmlns:p14="http://schemas.microsoft.com/office/powerpoint/2010/main" val="1392257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Prognostic Risk Factors</a:t>
            </a:r>
          </a:p>
        </p:txBody>
      </p:sp>
      <p:sp>
        <p:nvSpPr>
          <p:cNvPr id="7" name="Rectangle 8">
            <a:extLst>
              <a:ext uri="{FF2B5EF4-FFF2-40B4-BE49-F238E27FC236}">
                <a16:creationId xmlns:a16="http://schemas.microsoft.com/office/drawing/2014/main" id="{C7EE9B2F-C1FC-43B3-BC07-5478A0D07E09}"/>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Meta-analysis of 36 CSCC studies (17,248 patients)</a:t>
            </a:r>
          </a:p>
          <a:p>
            <a:pPr marL="341122" marR="0" lvl="0" indent="-341122" algn="l" defTabSz="914400" rtl="0" eaLnBrk="0" fontAlgn="base" latinLnBrk="0" hangingPunct="0">
              <a:lnSpc>
                <a:spcPct val="114000"/>
              </a:lnSpc>
              <a:spcBef>
                <a:spcPct val="35000"/>
              </a:spcBef>
              <a:spcAft>
                <a:spcPct val="0"/>
              </a:spcAft>
              <a:buClr>
                <a:srgbClr val="C00000"/>
              </a:buClr>
              <a:buSzPct val="68000"/>
              <a:buFont typeface="Arial Black" pitchFamily="34" charset="0"/>
              <a:buChar char="►"/>
              <a:tabLst/>
              <a:defRPr/>
            </a:pPr>
            <a:r>
              <a:rPr kumimoji="0" lang="en-US" sz="32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a:t>
            </a:r>
          </a:p>
          <a:p>
            <a:pPr marL="801237" marR="0" lvl="1" indent="-345880" algn="l" defTabSz="914400" rtl="0" eaLnBrk="0" fontAlgn="base" latinLnBrk="0" hangingPunct="0">
              <a:lnSpc>
                <a:spcPct val="95000"/>
              </a:lnSpc>
              <a:spcBef>
                <a:spcPct val="25000"/>
              </a:spcBef>
              <a:spcAft>
                <a:spcPts val="1500"/>
              </a:spcAft>
              <a:buClr>
                <a:srgbClr val="66FFFF"/>
              </a:buClr>
              <a:buSzPct val="100000"/>
              <a:buFont typeface="Wingdings" panose="05000000000000000000" pitchFamily="2" charset="2"/>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Tumor depth is associated with the highest RR of local recurrence and CSCC metastasis and tumor diameter &gt;20mm associated with the highest RR of DSD</a:t>
            </a:r>
          </a:p>
          <a:p>
            <a:pPr marL="801237" marR="0" lvl="1" indent="-345880" algn="l" defTabSz="914400" rtl="0" eaLnBrk="0" fontAlgn="base" latinLnBrk="0" hangingPunct="0">
              <a:lnSpc>
                <a:spcPct val="95000"/>
              </a:lnSpc>
              <a:spcBef>
                <a:spcPct val="25000"/>
              </a:spcBef>
              <a:spcAft>
                <a:spcPts val="1500"/>
              </a:spcAft>
              <a:buClr>
                <a:srgbClr val="66FFFF"/>
              </a:buClr>
              <a:buSzPct val="100000"/>
              <a:buFont typeface="Wingdings" panose="05000000000000000000" pitchFamily="2" charset="2"/>
              <a:buChar char="§"/>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Unified, consistent collection and reporting of risk factors in a prospective, multicentered effort are needed to further understand the increasing incidence of CSCC</a:t>
            </a:r>
          </a:p>
          <a:p>
            <a:pPr marL="1487487" marR="0" lvl="1" indent="-457200" algn="l" defTabSz="914400" rtl="0" eaLnBrk="0" fontAlgn="base" latinLnBrk="0" hangingPunct="0">
              <a:lnSpc>
                <a:spcPct val="95000"/>
              </a:lnSpc>
              <a:spcBef>
                <a:spcPct val="25000"/>
              </a:spcBef>
              <a:spcAft>
                <a:spcPct val="0"/>
              </a:spcAft>
              <a:buClr>
                <a:srgbClr val="66FFFF"/>
              </a:buClr>
              <a:buSzPct val="100000"/>
              <a:buFont typeface="Wingdings" panose="05000000000000000000" pitchFamily="2" charset="2"/>
              <a:buChar char="§"/>
              <a:tabLst/>
              <a:defRPr/>
            </a:pPr>
            <a:endParaRPr kumimoji="0" lang="en-US" sz="2600" b="0" i="1"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8" name="Text Box 4">
            <a:extLst>
              <a:ext uri="{FF2B5EF4-FFF2-40B4-BE49-F238E27FC236}">
                <a16:creationId xmlns:a16="http://schemas.microsoft.com/office/drawing/2014/main" id="{59D483A0-39A2-48B5-B304-8AEBAADB30A1}"/>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Thompson et al, JAMA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2016</a:t>
            </a:r>
          </a:p>
        </p:txBody>
      </p:sp>
    </p:spTree>
    <p:extLst>
      <p:ext uri="{BB962C8B-B14F-4D97-AF65-F5344CB8AC3E}">
        <p14:creationId xmlns:p14="http://schemas.microsoft.com/office/powerpoint/2010/main" val="3147955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Rectangle 7"/>
          <p:cNvSpPr>
            <a:spLocks noGrp="1" noChangeArrowheads="1"/>
          </p:cNvSpPr>
          <p:nvPr>
            <p:ph type="title" idx="4294967295"/>
          </p:nvPr>
        </p:nvSpPr>
        <p:spPr>
          <a:xfrm>
            <a:off x="1688495" y="168474"/>
            <a:ext cx="9756051" cy="787400"/>
          </a:xfrm>
        </p:spPr>
        <p:txBody>
          <a:bodyPr/>
          <a:lstStyle/>
          <a:p>
            <a:pPr algn="ctr" eaLnBrk="1" hangingPunct="1"/>
            <a:r>
              <a:rPr lang="en-US" sz="3800" b="0" dirty="0">
                <a:solidFill>
                  <a:srgbClr val="004EC0"/>
                </a:solidFill>
                <a:latin typeface="Calibri" panose="020F0502020204030204" pitchFamily="34" charset="0"/>
                <a:cs typeface="Calibri" panose="020F0502020204030204" pitchFamily="34" charset="0"/>
              </a:rPr>
              <a:t>Prognostic Models for CSCC </a:t>
            </a:r>
            <a:r>
              <a:rPr lang="en-US" sz="3800" b="0" dirty="0" err="1">
                <a:solidFill>
                  <a:srgbClr val="004EC0"/>
                </a:solidFill>
                <a:latin typeface="Calibri" panose="020F0502020204030204" pitchFamily="34" charset="0"/>
                <a:cs typeface="Calibri" panose="020F0502020204030204" pitchFamily="34" charset="0"/>
              </a:rPr>
              <a:t>mets</a:t>
            </a:r>
            <a:endParaRPr lang="en-US" sz="3800" b="0" dirty="0">
              <a:solidFill>
                <a:srgbClr val="004EC0"/>
              </a:solidFill>
              <a:latin typeface="Calibri" panose="020F0502020204030204" pitchFamily="34" charset="0"/>
              <a:cs typeface="Calibri" panose="020F0502020204030204" pitchFamily="34" charset="0"/>
            </a:endParaRPr>
          </a:p>
        </p:txBody>
      </p:sp>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Arial"/>
                <a:ea typeface="+mn-ea"/>
                <a:cs typeface="Arial" charset="0"/>
              </a:rPr>
              <a:t>Fosko</a:t>
            </a:r>
            <a:r>
              <a:rPr kumimoji="0" lang="en-US" sz="1600" b="0" i="0" u="none" strike="noStrike" kern="1200" cap="none" spc="0" normalizeH="0" baseline="0" noProof="0" dirty="0">
                <a:ln>
                  <a:noFill/>
                </a:ln>
                <a:solidFill>
                  <a:srgbClr val="000000"/>
                </a:solidFill>
                <a:effectLst/>
                <a:uLnTx/>
                <a:uFillTx/>
                <a:latin typeface="Arial"/>
                <a:ea typeface="+mn-ea"/>
                <a:cs typeface="Arial" charset="0"/>
              </a:rPr>
              <a:t> et al, SKIN, 2017</a:t>
            </a:r>
          </a:p>
        </p:txBody>
      </p:sp>
      <p:pic>
        <p:nvPicPr>
          <p:cNvPr id="2" name="Picture 1"/>
          <p:cNvPicPr>
            <a:picLocks noChangeAspect="1"/>
          </p:cNvPicPr>
          <p:nvPr/>
        </p:nvPicPr>
        <p:blipFill>
          <a:blip r:embed="rId3"/>
          <a:stretch>
            <a:fillRect/>
          </a:stretch>
        </p:blipFill>
        <p:spPr>
          <a:xfrm>
            <a:off x="615501" y="1881917"/>
            <a:ext cx="10601325" cy="2066925"/>
          </a:xfrm>
          <a:prstGeom prst="rect">
            <a:avLst/>
          </a:prstGeom>
        </p:spPr>
      </p:pic>
      <p:pic>
        <p:nvPicPr>
          <p:cNvPr id="3" name="Picture 2"/>
          <p:cNvPicPr>
            <a:picLocks noChangeAspect="1"/>
          </p:cNvPicPr>
          <p:nvPr/>
        </p:nvPicPr>
        <p:blipFill>
          <a:blip r:embed="rId4"/>
          <a:stretch>
            <a:fillRect/>
          </a:stretch>
        </p:blipFill>
        <p:spPr>
          <a:xfrm>
            <a:off x="651127" y="4113545"/>
            <a:ext cx="10610850" cy="2019300"/>
          </a:xfrm>
          <a:prstGeom prst="rect">
            <a:avLst/>
          </a:prstGeom>
        </p:spPr>
      </p:pic>
      <p:sp>
        <p:nvSpPr>
          <p:cNvPr id="7" name="Line 15">
            <a:extLst>
              <a:ext uri="{FF2B5EF4-FFF2-40B4-BE49-F238E27FC236}">
                <a16:creationId xmlns:a16="http://schemas.microsoft.com/office/drawing/2014/main" id="{30B1EC75-6ED8-40B9-8FFB-B90ECB45892A}"/>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8" name="Line 19">
            <a:extLst>
              <a:ext uri="{FF2B5EF4-FFF2-40B4-BE49-F238E27FC236}">
                <a16:creationId xmlns:a16="http://schemas.microsoft.com/office/drawing/2014/main" id="{274EA0C9-4E62-444F-B938-689042532970}"/>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9" name="Picture 8">
            <a:extLst>
              <a:ext uri="{FF2B5EF4-FFF2-40B4-BE49-F238E27FC236}">
                <a16:creationId xmlns:a16="http://schemas.microsoft.com/office/drawing/2014/main" id="{538DE319-B00D-43ED-A4F1-B79D4E6624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4" name="TextBox 3">
            <a:extLst>
              <a:ext uri="{FF2B5EF4-FFF2-40B4-BE49-F238E27FC236}">
                <a16:creationId xmlns:a16="http://schemas.microsoft.com/office/drawing/2014/main" id="{6DC25756-7E94-4630-9606-8A1053349078}"/>
              </a:ext>
            </a:extLst>
          </p:cNvPr>
          <p:cNvSpPr txBox="1"/>
          <p:nvPr/>
        </p:nvSpPr>
        <p:spPr>
          <a:xfrm>
            <a:off x="748145" y="1347882"/>
            <a:ext cx="4429546" cy="430887"/>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Data on 800 CSCCs from 585 patients</a:t>
            </a:r>
          </a:p>
        </p:txBody>
      </p:sp>
    </p:spTree>
    <p:extLst>
      <p:ext uri="{BB962C8B-B14F-4D97-AF65-F5344CB8AC3E}">
        <p14:creationId xmlns:p14="http://schemas.microsoft.com/office/powerpoint/2010/main" val="2320516164"/>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Rectangle 7"/>
          <p:cNvSpPr>
            <a:spLocks noGrp="1" noChangeArrowheads="1"/>
          </p:cNvSpPr>
          <p:nvPr>
            <p:ph type="title" idx="4294967295"/>
          </p:nvPr>
        </p:nvSpPr>
        <p:spPr>
          <a:xfrm>
            <a:off x="1722635" y="201811"/>
            <a:ext cx="9903723" cy="787400"/>
          </a:xfrm>
        </p:spPr>
        <p:txBody>
          <a:bodyPr/>
          <a:lstStyle/>
          <a:p>
            <a:pPr algn="ctr" eaLnBrk="1" hangingPunct="1"/>
            <a:r>
              <a:rPr lang="en-US" sz="3800" b="0" dirty="0">
                <a:solidFill>
                  <a:srgbClr val="004EC0"/>
                </a:solidFill>
                <a:latin typeface="Calibri" panose="020F0502020204030204" pitchFamily="34" charset="0"/>
                <a:cs typeface="Calibri" panose="020F0502020204030204" pitchFamily="34" charset="0"/>
              </a:rPr>
              <a:t>Prognostic Models for CSCC </a:t>
            </a:r>
            <a:r>
              <a:rPr lang="en-US" sz="3800" b="0" dirty="0" err="1">
                <a:solidFill>
                  <a:srgbClr val="004EC0"/>
                </a:solidFill>
                <a:latin typeface="Calibri" panose="020F0502020204030204" pitchFamily="34" charset="0"/>
                <a:cs typeface="Calibri" panose="020F0502020204030204" pitchFamily="34" charset="0"/>
              </a:rPr>
              <a:t>mets</a:t>
            </a:r>
            <a:endParaRPr lang="en-US" sz="3800" b="0" dirty="0">
              <a:solidFill>
                <a:srgbClr val="004EC0"/>
              </a:solidFill>
              <a:latin typeface="Calibri" panose="020F0502020204030204" pitchFamily="34" charset="0"/>
              <a:cs typeface="Calibri" panose="020F0502020204030204" pitchFamily="34" charset="0"/>
            </a:endParaRPr>
          </a:p>
        </p:txBody>
      </p:sp>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Arial"/>
                <a:ea typeface="+mn-ea"/>
                <a:cs typeface="Arial" charset="0"/>
              </a:rPr>
              <a:t>Fosko</a:t>
            </a:r>
            <a:r>
              <a:rPr kumimoji="0" lang="en-US" sz="1600" b="0" i="0" u="none" strike="noStrike" kern="1200" cap="none" spc="0" normalizeH="0" baseline="0" noProof="0" dirty="0">
                <a:ln>
                  <a:noFill/>
                </a:ln>
                <a:solidFill>
                  <a:srgbClr val="000000"/>
                </a:solidFill>
                <a:effectLst/>
                <a:uLnTx/>
                <a:uFillTx/>
                <a:latin typeface="Arial"/>
                <a:ea typeface="+mn-ea"/>
                <a:cs typeface="Arial" charset="0"/>
              </a:rPr>
              <a:t> et al, SKIN, 2017</a:t>
            </a:r>
          </a:p>
        </p:txBody>
      </p:sp>
      <p:pic>
        <p:nvPicPr>
          <p:cNvPr id="4" name="Picture 3"/>
          <p:cNvPicPr>
            <a:picLocks noChangeAspect="1"/>
          </p:cNvPicPr>
          <p:nvPr/>
        </p:nvPicPr>
        <p:blipFill>
          <a:blip r:embed="rId3"/>
          <a:stretch>
            <a:fillRect/>
          </a:stretch>
        </p:blipFill>
        <p:spPr>
          <a:xfrm>
            <a:off x="268836" y="2467222"/>
            <a:ext cx="11357522" cy="1867271"/>
          </a:xfrm>
          <a:prstGeom prst="rect">
            <a:avLst/>
          </a:prstGeom>
        </p:spPr>
      </p:pic>
      <p:sp>
        <p:nvSpPr>
          <p:cNvPr id="6" name="Line 15">
            <a:extLst>
              <a:ext uri="{FF2B5EF4-FFF2-40B4-BE49-F238E27FC236}">
                <a16:creationId xmlns:a16="http://schemas.microsoft.com/office/drawing/2014/main" id="{11ADBA9D-5AD7-4349-BCA3-1A051B0EA379}"/>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Line 19">
            <a:extLst>
              <a:ext uri="{FF2B5EF4-FFF2-40B4-BE49-F238E27FC236}">
                <a16:creationId xmlns:a16="http://schemas.microsoft.com/office/drawing/2014/main" id="{4E6E9AE7-DD97-4410-80F5-C624F9D1B0FC}"/>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A199BADD-C4E8-44D3-A59F-486462CA14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9" name="TextBox 8">
            <a:extLst>
              <a:ext uri="{FF2B5EF4-FFF2-40B4-BE49-F238E27FC236}">
                <a16:creationId xmlns:a16="http://schemas.microsoft.com/office/drawing/2014/main" id="{A3B25C52-4A0F-4B96-AAD9-FB16A5C9A672}"/>
              </a:ext>
            </a:extLst>
          </p:cNvPr>
          <p:cNvSpPr txBox="1"/>
          <p:nvPr/>
        </p:nvSpPr>
        <p:spPr>
          <a:xfrm>
            <a:off x="748145" y="1347882"/>
            <a:ext cx="4429546" cy="430887"/>
          </a:xfrm>
          <a:prstGeom prst="rect">
            <a:avLst/>
          </a:prstGeom>
          <a:solidFill>
            <a:srgbClr val="CCFFCC"/>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Data on 800 CSCCs from 585 patients</a:t>
            </a:r>
          </a:p>
        </p:txBody>
      </p:sp>
    </p:spTree>
    <p:extLst>
      <p:ext uri="{BB962C8B-B14F-4D97-AF65-F5344CB8AC3E}">
        <p14:creationId xmlns:p14="http://schemas.microsoft.com/office/powerpoint/2010/main" val="3824722354"/>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Prognostic Factors for CSCC</a:t>
            </a:r>
          </a:p>
        </p:txBody>
      </p:sp>
      <p:sp>
        <p:nvSpPr>
          <p:cNvPr id="6" name="Rectangle 8">
            <a:extLst>
              <a:ext uri="{FF2B5EF4-FFF2-40B4-BE49-F238E27FC236}">
                <a16:creationId xmlns:a16="http://schemas.microsoft.com/office/drawing/2014/main" id="{72B9B340-A95E-4074-99FC-7FD8C46D71D8}"/>
              </a:ext>
            </a:extLst>
          </p:cNvPr>
          <p:cNvSpPr txBox="1">
            <a:spLocks noChangeArrowheads="1"/>
          </p:cNvSpPr>
          <p:nvPr/>
        </p:nvSpPr>
        <p:spPr bwMode="auto">
          <a:xfrm>
            <a:off x="415298" y="1194007"/>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Prospective study analyzing prognostic indicators in 1,434 patients undergoing surgery for CSCC </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Median follow-up 36.5 months (range 0-137)</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2.8% experienced tumor-related death</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On multivariable analysis, poor prognostic indicators: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Increased vertical tumor thickness -  &gt; 6 mm (HR 6.7)</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Desmoplastic growth (HR 4.1)</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Immunosuppression (HR 2.1)</a:t>
            </a:r>
          </a:p>
        </p:txBody>
      </p:sp>
      <p:sp>
        <p:nvSpPr>
          <p:cNvPr id="9" name="Text Box 4">
            <a:extLst>
              <a:ext uri="{FF2B5EF4-FFF2-40B4-BE49-F238E27FC236}">
                <a16:creationId xmlns:a16="http://schemas.microsoft.com/office/drawing/2014/main" id="{E2DA5040-8BFE-4115-9E86-E5E6008381D0}"/>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Eigentler</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JID, 2017 </a:t>
            </a:r>
          </a:p>
        </p:txBody>
      </p:sp>
    </p:spTree>
    <p:extLst>
      <p:ext uri="{BB962C8B-B14F-4D97-AF65-F5344CB8AC3E}">
        <p14:creationId xmlns:p14="http://schemas.microsoft.com/office/powerpoint/2010/main" val="23602101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Prognostic Factors for CSCC</a:t>
            </a:r>
          </a:p>
        </p:txBody>
      </p:sp>
      <p:sp>
        <p:nvSpPr>
          <p:cNvPr id="7" name="Rectangle 8">
            <a:extLst>
              <a:ext uri="{FF2B5EF4-FFF2-40B4-BE49-F238E27FC236}">
                <a16:creationId xmlns:a16="http://schemas.microsoft.com/office/drawing/2014/main" id="{2109D139-D555-4473-AABD-2370EBE6DDCF}"/>
              </a:ext>
            </a:extLst>
          </p:cNvPr>
          <p:cNvSpPr txBox="1">
            <a:spLocks noChangeArrowheads="1"/>
          </p:cNvSpPr>
          <p:nvPr/>
        </p:nvSpPr>
        <p:spPr bwMode="auto">
          <a:xfrm>
            <a:off x="451081" y="1184332"/>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Prospective analysis of 615 CSCC patients using Cox proportional hazards regression to determine predictors of metastasis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43 month median follow-up (range 1-165 months)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Key factors predicting metastasis in multivariable regression model were:</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Increased tumor thickness, &gt;6.0 mm (HR 4.8)</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Increased horizontal size, &gt;20 mm (HR 2.2)</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Immunosupression</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(HR 4.3)</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Auricular location (HR 3.6)</a:t>
            </a:r>
          </a:p>
        </p:txBody>
      </p:sp>
      <p:sp>
        <p:nvSpPr>
          <p:cNvPr id="8" name="Text Box 4">
            <a:extLst>
              <a:ext uri="{FF2B5EF4-FFF2-40B4-BE49-F238E27FC236}">
                <a16:creationId xmlns:a16="http://schemas.microsoft.com/office/drawing/2014/main" id="{1A23ED90-9582-4AEA-9164-47C488E3B880}"/>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Brantsch</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Lancet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Oncol</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2008 </a:t>
            </a:r>
          </a:p>
        </p:txBody>
      </p:sp>
    </p:spTree>
    <p:extLst>
      <p:ext uri="{BB962C8B-B14F-4D97-AF65-F5344CB8AC3E}">
        <p14:creationId xmlns:p14="http://schemas.microsoft.com/office/powerpoint/2010/main" val="1995747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CA20C-A930-E64F-8DC3-CB057B749C3E}"/>
              </a:ext>
            </a:extLst>
          </p:cNvPr>
          <p:cNvSpPr>
            <a:spLocks noGrp="1"/>
          </p:cNvSpPr>
          <p:nvPr>
            <p:ph type="title"/>
          </p:nvPr>
        </p:nvSpPr>
        <p:spPr>
          <a:xfrm>
            <a:off x="1327997" y="266700"/>
            <a:ext cx="10970683" cy="1143000"/>
          </a:xfrm>
        </p:spPr>
        <p:txBody>
          <a:bodyPr>
            <a:noAutofit/>
          </a:bodyPr>
          <a:lstStyle/>
          <a:p>
            <a:r>
              <a:rPr lang="en-US" sz="3000" dirty="0">
                <a:solidFill>
                  <a:srgbClr val="FFFF99"/>
                </a:solidFill>
                <a:latin typeface="Calibri" panose="020F0502020204030204" pitchFamily="34" charset="0"/>
                <a:cs typeface="Calibri" panose="020F0502020204030204" pitchFamily="34" charset="0"/>
              </a:rPr>
              <a:t>Factors Associated with CSCC Local Recurrence and Metastases</a:t>
            </a:r>
          </a:p>
        </p:txBody>
      </p:sp>
      <p:sp>
        <p:nvSpPr>
          <p:cNvPr id="3" name="Content Placeholder 2">
            <a:extLst>
              <a:ext uri="{FF2B5EF4-FFF2-40B4-BE49-F238E27FC236}">
                <a16:creationId xmlns:a16="http://schemas.microsoft.com/office/drawing/2014/main" id="{0A42A502-8B7F-C64B-B3AA-236AA1F3C3F3}"/>
              </a:ext>
            </a:extLst>
          </p:cNvPr>
          <p:cNvSpPr>
            <a:spLocks noGrp="1"/>
          </p:cNvSpPr>
          <p:nvPr>
            <p:ph idx="1"/>
          </p:nvPr>
        </p:nvSpPr>
        <p:spPr>
          <a:xfrm>
            <a:off x="139700" y="1014730"/>
            <a:ext cx="11912599" cy="2159000"/>
          </a:xfrm>
        </p:spPr>
        <p:txBody>
          <a:bodyPr>
            <a:noAutofit/>
          </a:bodyPr>
          <a:lstStyle/>
          <a:p>
            <a:r>
              <a:rPr lang="en-US" dirty="0">
                <a:latin typeface="Calibri" panose="020F0502020204030204" pitchFamily="34" charset="0"/>
                <a:cs typeface="Calibri" panose="020F0502020204030204" pitchFamily="34" charset="0"/>
              </a:rPr>
              <a:t>Histologic differentiation</a:t>
            </a:r>
          </a:p>
          <a:p>
            <a:pPr lvl="1">
              <a:buClr>
                <a:srgbClr val="66FFFF"/>
              </a:buClr>
            </a:pPr>
            <a:r>
              <a:rPr lang="en-US" sz="2200" dirty="0">
                <a:latin typeface="Calibri" panose="020F0502020204030204" pitchFamily="34" charset="0"/>
                <a:cs typeface="Calibri" panose="020F0502020204030204" pitchFamily="34" charset="0"/>
              </a:rPr>
              <a:t>Presence of poor differentiation more than triples (7% vs 2%) the risk of local recurrence and approximately doubles (7% vs. 3%) the risk of metastases vs well-differentiated CSCC</a:t>
            </a:r>
          </a:p>
          <a:p>
            <a:r>
              <a:rPr lang="en-US" dirty="0">
                <a:latin typeface="Calibri" panose="020F0502020204030204" pitchFamily="34" charset="0"/>
                <a:cs typeface="Calibri" panose="020F0502020204030204" pitchFamily="34" charset="0"/>
              </a:rPr>
              <a:t>Previously treated/recurrent CSCC</a:t>
            </a:r>
          </a:p>
          <a:p>
            <a:r>
              <a:rPr lang="en-US" dirty="0">
                <a:latin typeface="Calibri" panose="020F0502020204030204" pitchFamily="34" charset="0"/>
                <a:cs typeface="Calibri" panose="020F0502020204030204" pitchFamily="34" charset="0"/>
              </a:rPr>
              <a:t>Site</a:t>
            </a:r>
          </a:p>
          <a:p>
            <a:pPr lvl="1">
              <a:buClr>
                <a:srgbClr val="66FFFF"/>
              </a:buClr>
            </a:pPr>
            <a:r>
              <a:rPr lang="en-US" sz="2200" dirty="0">
                <a:latin typeface="Calibri" panose="020F0502020204030204" pitchFamily="34" charset="0"/>
                <a:cs typeface="Calibri" panose="020F0502020204030204" pitchFamily="34" charset="0"/>
              </a:rPr>
              <a:t>Ear</a:t>
            </a:r>
          </a:p>
          <a:p>
            <a:pPr lvl="1">
              <a:buClr>
                <a:srgbClr val="66FFFF"/>
              </a:buClr>
            </a:pPr>
            <a:r>
              <a:rPr lang="en-US" sz="2200" dirty="0">
                <a:latin typeface="Calibri" panose="020F0502020204030204" pitchFamily="34" charset="0"/>
                <a:cs typeface="Calibri" panose="020F0502020204030204" pitchFamily="34" charset="0"/>
              </a:rPr>
              <a:t>CSCC arising in a scar – 26% metastatic risk</a:t>
            </a:r>
          </a:p>
          <a:p>
            <a:r>
              <a:rPr lang="en-US" dirty="0">
                <a:latin typeface="Calibri" panose="020F0502020204030204" pitchFamily="34" charset="0"/>
                <a:cs typeface="Calibri" panose="020F0502020204030204" pitchFamily="34" charset="0"/>
              </a:rPr>
              <a:t>Immunosuppression (worse risk on head/neck, with multiple tumors and with excess UV exposure)</a:t>
            </a:r>
          </a:p>
          <a:p>
            <a:pPr lvl="1">
              <a:buClr>
                <a:srgbClr val="66FFFF"/>
              </a:buClr>
            </a:pPr>
            <a:r>
              <a:rPr lang="en-US" sz="2200" dirty="0">
                <a:latin typeface="Calibri" panose="020F0502020204030204" pitchFamily="34" charset="0"/>
                <a:cs typeface="Calibri" panose="020F0502020204030204" pitchFamily="34" charset="0"/>
              </a:rPr>
              <a:t>13% local recurrence rate</a:t>
            </a:r>
          </a:p>
          <a:p>
            <a:pPr lvl="1">
              <a:buClr>
                <a:srgbClr val="66FFFF"/>
              </a:buClr>
            </a:pPr>
            <a:r>
              <a:rPr lang="en-US" sz="2200" dirty="0">
                <a:latin typeface="Calibri" panose="020F0502020204030204" pitchFamily="34" charset="0"/>
                <a:cs typeface="Calibri" panose="020F0502020204030204" pitchFamily="34" charset="0"/>
              </a:rPr>
              <a:t>5-8% risk of metastasis, usually in 2</a:t>
            </a:r>
            <a:r>
              <a:rPr lang="en-US" sz="2200" baseline="30000" dirty="0">
                <a:latin typeface="Calibri" panose="020F0502020204030204" pitchFamily="34" charset="0"/>
                <a:cs typeface="Calibri" panose="020F0502020204030204" pitchFamily="34" charset="0"/>
              </a:rPr>
              <a:t>nd</a:t>
            </a:r>
            <a:r>
              <a:rPr lang="en-US" sz="2200" dirty="0">
                <a:latin typeface="Calibri" panose="020F0502020204030204" pitchFamily="34" charset="0"/>
                <a:cs typeface="Calibri" panose="020F0502020204030204" pitchFamily="34" charset="0"/>
              </a:rPr>
              <a:t> year after excision</a:t>
            </a:r>
          </a:p>
          <a:p>
            <a:pPr lvl="1">
              <a:buClr>
                <a:srgbClr val="66FFFF"/>
              </a:buClr>
            </a:pPr>
            <a:r>
              <a:rPr lang="en-US" sz="2200" dirty="0">
                <a:latin typeface="Calibri" panose="020F0502020204030204" pitchFamily="34" charset="0"/>
                <a:cs typeface="Calibri" panose="020F0502020204030204" pitchFamily="34" charset="0"/>
              </a:rPr>
              <a:t>More rapid growth</a:t>
            </a:r>
          </a:p>
          <a:p>
            <a:pPr lvl="1">
              <a:buClr>
                <a:srgbClr val="66FFFF"/>
              </a:buClr>
            </a:pPr>
            <a:r>
              <a:rPr lang="en-US" sz="2200" dirty="0">
                <a:latin typeface="Calibri" panose="020F0502020204030204" pitchFamily="34" charset="0"/>
                <a:cs typeface="Calibri" panose="020F0502020204030204" pitchFamily="34" charset="0"/>
              </a:rPr>
              <a:t>Multiple tumors (Independent Risk Factor for local recurrence and nodal </a:t>
            </a:r>
            <a:r>
              <a:rPr lang="en-US" sz="2200" dirty="0" err="1">
                <a:latin typeface="Calibri" panose="020F0502020204030204" pitchFamily="34" charset="0"/>
                <a:cs typeface="Calibri" panose="020F0502020204030204" pitchFamily="34" charset="0"/>
              </a:rPr>
              <a:t>mets</a:t>
            </a:r>
            <a:r>
              <a:rPr lang="en-US" sz="2200" dirty="0">
                <a:latin typeface="Calibri" panose="020F0502020204030204" pitchFamily="34" charset="0"/>
                <a:cs typeface="Calibri" panose="020F0502020204030204" pitchFamily="34" charset="0"/>
              </a:rPr>
              <a:t>)</a:t>
            </a:r>
          </a:p>
        </p:txBody>
      </p:sp>
      <p:sp>
        <p:nvSpPr>
          <p:cNvPr id="5" name="Rectangle 4">
            <a:extLst>
              <a:ext uri="{FF2B5EF4-FFF2-40B4-BE49-F238E27FC236}">
                <a16:creationId xmlns:a16="http://schemas.microsoft.com/office/drawing/2014/main" id="{AD3B0216-1145-4B46-AB29-13DAC3BD4EF0}"/>
              </a:ext>
            </a:extLst>
          </p:cNvPr>
          <p:cNvSpPr/>
          <p:nvPr/>
        </p:nvSpPr>
        <p:spPr>
          <a:xfrm>
            <a:off x="5181600" y="4924093"/>
            <a:ext cx="6546345" cy="646331"/>
          </a:xfrm>
          <a:prstGeom prst="rect">
            <a:avLst/>
          </a:prstGeom>
        </p:spPr>
        <p:txBody>
          <a:bodyP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Rowe DE, Carroll RJ, Day CL. Prognostic factors for local recurrence, metastasis and survival rates in squamous cell carcinoma of the skin, ear and lip. J Am </a:t>
            </a:r>
            <a:r>
              <a:rPr kumimoji="0" lang="en-US" sz="12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Dermatol. 1992; 26:976-990. </a:t>
            </a:r>
          </a:p>
        </p:txBody>
      </p:sp>
    </p:spTree>
    <p:extLst>
      <p:ext uri="{BB962C8B-B14F-4D97-AF65-F5344CB8AC3E}">
        <p14:creationId xmlns:p14="http://schemas.microsoft.com/office/powerpoint/2010/main" val="509741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6435" name="Rectangle 3"/>
          <p:cNvSpPr>
            <a:spLocks noGrp="1" noChangeArrowheads="1"/>
          </p:cNvSpPr>
          <p:nvPr>
            <p:ph type="title"/>
          </p:nvPr>
        </p:nvSpPr>
        <p:spPr>
          <a:xfrm>
            <a:off x="287132" y="1970469"/>
            <a:ext cx="7198890" cy="5444746"/>
          </a:xfrm>
        </p:spPr>
        <p:txBody>
          <a:bodyPr vert="horz" wrap="square" lIns="90488" tIns="44450" rIns="90488" bIns="44450" numCol="1" anchor="ctr" anchorCtr="0" compatLnSpc="1">
            <a:prstTxWarp prst="textNoShape">
              <a:avLst/>
            </a:prstTxWarp>
          </a:bodyPr>
          <a:lstStyle/>
          <a:p>
            <a:pPr marL="398463" indent="-398463" algn="l">
              <a:buClr>
                <a:srgbClr val="990000"/>
              </a:buClr>
              <a:defRPr/>
            </a:pPr>
            <a:r>
              <a:rPr lang="en-US"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br>
              <a:rPr lang="en-US" dirty="0">
                <a:solidFill>
                  <a:srgbClr val="FFFF00"/>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br>
            <a:r>
              <a:rPr lang="en-US" dirty="0">
                <a:solidFill>
                  <a:srgbClr val="FFFF00"/>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Commercial Support: </a:t>
            </a:r>
            <a:r>
              <a:rPr lang="en-US" dirty="0">
                <a:solidFill>
                  <a:schemeClr val="tx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Supported by an educational grant from Sanofi Genzyme and Regeneron Pharmaceuticals</a:t>
            </a:r>
            <a:br>
              <a:rPr lang="en-US" dirty="0">
                <a:solidFill>
                  <a:schemeClr val="tx1"/>
                </a:solidFill>
                <a:effectLst/>
                <a:latin typeface="Calibri" panose="020F0502020204030204" pitchFamily="34" charset="0"/>
              </a:rPr>
            </a:br>
            <a:br>
              <a:rPr lang="en-US" dirty="0">
                <a:solidFill>
                  <a:srgbClr val="FFFCCB"/>
                </a:solidFill>
                <a:effectLst/>
                <a:latin typeface="Calibri" panose="020F0502020204030204" pitchFamily="34" charset="0"/>
                <a:cs typeface="Tahoma" pitchFamily="34" charset="0"/>
              </a:rPr>
            </a:br>
            <a:br>
              <a:rPr lang="en-US" dirty="0">
                <a:effectLst/>
                <a:latin typeface="Calibri" panose="020F0502020204030204" pitchFamily="34" charset="0"/>
                <a:cs typeface="Tahoma" pitchFamily="34" charset="0"/>
              </a:rPr>
            </a:br>
            <a:br>
              <a:rPr lang="en-US" dirty="0">
                <a:effectLst/>
                <a:latin typeface="Calibri" panose="020F0502020204030204" pitchFamily="34" charset="0"/>
                <a:cs typeface="Tahoma" pitchFamily="34" charset="0"/>
              </a:rPr>
            </a:br>
            <a:br>
              <a:rPr lang="en-US" dirty="0">
                <a:solidFill>
                  <a:srgbClr val="FFFF00"/>
                </a:solidFill>
                <a:effectLst/>
                <a:latin typeface="Calibri" panose="020F0502020204030204" pitchFamily="34" charset="0"/>
                <a:cs typeface="Tahoma" pitchFamily="34" charset="0"/>
              </a:rPr>
            </a:br>
            <a:endParaRPr lang="en-US" dirty="0">
              <a:effectLst/>
              <a:latin typeface="Calibri" panose="020F0502020204030204" pitchFamily="34" charset="0"/>
              <a:cs typeface="Tahoma" pitchFamily="34" charset="0"/>
            </a:endParaRPr>
          </a:p>
        </p:txBody>
      </p:sp>
      <p:sp>
        <p:nvSpPr>
          <p:cNvPr id="121859" name="Rectangle 4"/>
          <p:cNvSpPr>
            <a:spLocks noChangeArrowheads="1"/>
          </p:cNvSpPr>
          <p:nvPr/>
        </p:nvSpPr>
        <p:spPr bwMode="auto">
          <a:xfrm>
            <a:off x="5583238" y="2625726"/>
            <a:ext cx="9144000" cy="366713"/>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a:spAutoFit/>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FFFFFF"/>
              </a:solidFill>
              <a:effectLst/>
              <a:uLnTx/>
              <a:uFillTx/>
              <a:latin typeface="Calibri" pitchFamily="34" charset="0"/>
              <a:ea typeface="MS PGothic" pitchFamily="34" charset="-128"/>
              <a:cs typeface="Tahoma"/>
            </a:endParaRPr>
          </a:p>
        </p:txBody>
      </p:sp>
      <p:sp>
        <p:nvSpPr>
          <p:cNvPr id="3986437" name="Text Box 5"/>
          <p:cNvSpPr txBox="1">
            <a:spLocks noChangeArrowheads="1"/>
          </p:cNvSpPr>
          <p:nvPr/>
        </p:nvSpPr>
        <p:spPr bwMode="auto">
          <a:xfrm>
            <a:off x="1595386" y="172970"/>
            <a:ext cx="10474036" cy="769441"/>
          </a:xfrm>
          <a:prstGeom prst="rect">
            <a:avLst/>
          </a:prstGeom>
          <a:noFill/>
          <a:ln w="50800">
            <a:noFill/>
            <a:miter lim="800000"/>
            <a:headEnd/>
            <a:tailEnd/>
          </a:ln>
          <a:effectLst>
            <a:outerShdw dist="17961" dir="2700000" algn="ctr" rotWithShape="0">
              <a:schemeClr val="bg2"/>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charset="0"/>
                <a:cs typeface="Tahoma"/>
              </a:rPr>
              <a:t>Welcome and Program Overview </a:t>
            </a:r>
          </a:p>
        </p:txBody>
      </p:sp>
      <p:pic>
        <p:nvPicPr>
          <p:cNvPr id="2" name="Picture 1">
            <a:extLst>
              <a:ext uri="{FF2B5EF4-FFF2-40B4-BE49-F238E27FC236}">
                <a16:creationId xmlns:a16="http://schemas.microsoft.com/office/drawing/2014/main" id="{C3C421A8-6712-476C-9336-FCFB0A2DBFC2}"/>
              </a:ext>
            </a:extLst>
          </p:cNvPr>
          <p:cNvPicPr>
            <a:picLocks noChangeAspect="1"/>
          </p:cNvPicPr>
          <p:nvPr/>
        </p:nvPicPr>
        <p:blipFill>
          <a:blip r:embed="rId3"/>
          <a:stretch>
            <a:fillRect/>
          </a:stretch>
        </p:blipFill>
        <p:spPr>
          <a:xfrm>
            <a:off x="8406878" y="1582033"/>
            <a:ext cx="3497990" cy="4567058"/>
          </a:xfrm>
          <a:prstGeom prst="rect">
            <a:avLst/>
          </a:prstGeom>
        </p:spPr>
      </p:pic>
    </p:spTree>
    <p:extLst>
      <p:ext uri="{BB962C8B-B14F-4D97-AF65-F5344CB8AC3E}">
        <p14:creationId xmlns:p14="http://schemas.microsoft.com/office/powerpoint/2010/main" val="4282301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D60E8-C2AB-D042-AF65-9EB609075E99}"/>
              </a:ext>
            </a:extLst>
          </p:cNvPr>
          <p:cNvSpPr>
            <a:spLocks noGrp="1"/>
          </p:cNvSpPr>
          <p:nvPr>
            <p:ph type="title"/>
          </p:nvPr>
        </p:nvSpPr>
        <p:spPr>
          <a:xfrm>
            <a:off x="896197" y="226060"/>
            <a:ext cx="10970683" cy="1143000"/>
          </a:xfrm>
        </p:spPr>
        <p:txBody>
          <a:bodyPr/>
          <a:lstStyle/>
          <a:p>
            <a:r>
              <a:rPr lang="en-US" sz="4000" dirty="0">
                <a:solidFill>
                  <a:srgbClr val="FFFF99"/>
                </a:solidFill>
                <a:latin typeface="Calibri" panose="020F0502020204030204" pitchFamily="34" charset="0"/>
                <a:cs typeface="Calibri" panose="020F0502020204030204" pitchFamily="34" charset="0"/>
              </a:rPr>
              <a:t>CSCC Risk by Stage</a:t>
            </a:r>
          </a:p>
        </p:txBody>
      </p:sp>
      <p:sp>
        <p:nvSpPr>
          <p:cNvPr id="3" name="Content Placeholder 2">
            <a:extLst>
              <a:ext uri="{FF2B5EF4-FFF2-40B4-BE49-F238E27FC236}">
                <a16:creationId xmlns:a16="http://schemas.microsoft.com/office/drawing/2014/main" id="{6AF2770D-E218-004A-97EE-8CF93026D1CD}"/>
              </a:ext>
            </a:extLst>
          </p:cNvPr>
          <p:cNvSpPr>
            <a:spLocks noGrp="1"/>
          </p:cNvSpPr>
          <p:nvPr>
            <p:ph idx="1"/>
          </p:nvPr>
        </p:nvSpPr>
        <p:spPr>
          <a:xfrm>
            <a:off x="935147" y="1279989"/>
            <a:ext cx="9702373" cy="4810982"/>
          </a:xfrm>
        </p:spPr>
        <p:txBody>
          <a:bodyPr/>
          <a:lstStyle/>
          <a:p>
            <a:r>
              <a:rPr lang="en-US" dirty="0">
                <a:latin typeface="Calibri" panose="020F0502020204030204" pitchFamily="34" charset="0"/>
                <a:cs typeface="Calibri" panose="020F0502020204030204" pitchFamily="34" charset="0"/>
              </a:rPr>
              <a:t>American Joint Committee on Cancer (AJCC-8) is most recent (October 2016)</a:t>
            </a:r>
          </a:p>
          <a:p>
            <a:pPr lvl="1">
              <a:spcAft>
                <a:spcPts val="2000"/>
              </a:spcAft>
              <a:buClr>
                <a:srgbClr val="66FFFF"/>
              </a:buClr>
            </a:pPr>
            <a:r>
              <a:rPr lang="en-US" dirty="0">
                <a:latin typeface="Calibri" panose="020F0502020204030204" pitchFamily="34" charset="0"/>
                <a:cs typeface="Calibri" panose="020F0502020204030204" pitchFamily="34" charset="0"/>
              </a:rPr>
              <a:t>Tumor diameter ≥2 cm distinguishes between T1 and T2 tumors</a:t>
            </a:r>
          </a:p>
          <a:p>
            <a:pPr lvl="1">
              <a:spcAft>
                <a:spcPts val="2000"/>
              </a:spcAft>
              <a:buClr>
                <a:srgbClr val="66FFFF"/>
              </a:buClr>
            </a:pPr>
            <a:r>
              <a:rPr lang="en-US" dirty="0">
                <a:latin typeface="Calibri" panose="020F0502020204030204" pitchFamily="34" charset="0"/>
                <a:cs typeface="Calibri" panose="020F0502020204030204" pitchFamily="34" charset="0"/>
              </a:rPr>
              <a:t>High risk (upstaged to T3) include tumor diameter ≥4 cm, minor bone erosion, invasion of nerves 0.1 mm in caliber or in subcutis, or deep invasion (≥6 mm beyond the subcutaneous fat)</a:t>
            </a:r>
          </a:p>
          <a:p>
            <a:pPr lvl="1">
              <a:spcAft>
                <a:spcPts val="2000"/>
              </a:spcAft>
              <a:buClr>
                <a:srgbClr val="66FFFF"/>
              </a:buClr>
            </a:pPr>
            <a:r>
              <a:rPr lang="en-US" dirty="0">
                <a:latin typeface="Calibri" panose="020F0502020204030204" pitchFamily="34" charset="0"/>
                <a:cs typeface="Calibri" panose="020F0502020204030204" pitchFamily="34" charset="0"/>
              </a:rPr>
              <a:t>T4 is reserved for major bone involvement or skull invasion</a:t>
            </a:r>
          </a:p>
        </p:txBody>
      </p:sp>
    </p:spTree>
    <p:extLst>
      <p:ext uri="{BB962C8B-B14F-4D97-AF65-F5344CB8AC3E}">
        <p14:creationId xmlns:p14="http://schemas.microsoft.com/office/powerpoint/2010/main" val="25168068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flipV="1">
            <a:off x="1923803" y="1080714"/>
            <a:ext cx="8174784" cy="4696571"/>
          </a:xfrm>
          <a:prstGeom prst="rect">
            <a:avLst/>
          </a:prstGeom>
        </p:spPr>
      </p:pic>
      <p:sp>
        <p:nvSpPr>
          <p:cNvPr id="5" name="Rectangle 7"/>
          <p:cNvSpPr txBox="1">
            <a:spLocks noChangeArrowheads="1"/>
          </p:cNvSpPr>
          <p:nvPr/>
        </p:nvSpPr>
        <p:spPr bwMode="auto">
          <a:xfrm>
            <a:off x="1294357" y="170173"/>
            <a:ext cx="10897643" cy="787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a:solidFill>
                  <a:srgbClr val="004080"/>
                </a:solidFill>
                <a:latin typeface="+mj-lt"/>
                <a:ea typeface="+mj-ea"/>
                <a:cs typeface="+mj-cs"/>
              </a:defRPr>
            </a:lvl1pPr>
            <a:lvl2pPr algn="l" rtl="0" eaLnBrk="0" fontAlgn="base" hangingPunct="0">
              <a:spcBef>
                <a:spcPct val="0"/>
              </a:spcBef>
              <a:spcAft>
                <a:spcPct val="0"/>
              </a:spcAft>
              <a:defRPr sz="3200" b="1">
                <a:solidFill>
                  <a:srgbClr val="004080"/>
                </a:solidFill>
                <a:latin typeface="Arial" charset="0"/>
              </a:defRPr>
            </a:lvl2pPr>
            <a:lvl3pPr algn="l" rtl="0" eaLnBrk="0" fontAlgn="base" hangingPunct="0">
              <a:spcBef>
                <a:spcPct val="0"/>
              </a:spcBef>
              <a:spcAft>
                <a:spcPct val="0"/>
              </a:spcAft>
              <a:defRPr sz="3200" b="1">
                <a:solidFill>
                  <a:srgbClr val="004080"/>
                </a:solidFill>
                <a:latin typeface="Arial" charset="0"/>
              </a:defRPr>
            </a:lvl3pPr>
            <a:lvl4pPr algn="l" rtl="0" eaLnBrk="0" fontAlgn="base" hangingPunct="0">
              <a:spcBef>
                <a:spcPct val="0"/>
              </a:spcBef>
              <a:spcAft>
                <a:spcPct val="0"/>
              </a:spcAft>
              <a:defRPr sz="3200" b="1">
                <a:solidFill>
                  <a:srgbClr val="004080"/>
                </a:solidFill>
                <a:latin typeface="Arial" charset="0"/>
              </a:defRPr>
            </a:lvl4pPr>
            <a:lvl5pPr algn="l" rtl="0" eaLnBrk="0" fontAlgn="base" hangingPunct="0">
              <a:spcBef>
                <a:spcPct val="0"/>
              </a:spcBef>
              <a:spcAft>
                <a:spcPct val="0"/>
              </a:spcAft>
              <a:defRPr sz="3200" b="1">
                <a:solidFill>
                  <a:srgbClr val="004080"/>
                </a:solidFill>
                <a:latin typeface="Arial" charset="0"/>
              </a:defRPr>
            </a:lvl5pPr>
            <a:lvl6pPr marL="457200" algn="l" rtl="0" fontAlgn="base">
              <a:spcBef>
                <a:spcPct val="0"/>
              </a:spcBef>
              <a:spcAft>
                <a:spcPct val="0"/>
              </a:spcAft>
              <a:defRPr sz="3200" b="1">
                <a:solidFill>
                  <a:srgbClr val="004080"/>
                </a:solidFill>
                <a:latin typeface="Arial" charset="0"/>
              </a:defRPr>
            </a:lvl6pPr>
            <a:lvl7pPr marL="914400" algn="l" rtl="0" fontAlgn="base">
              <a:spcBef>
                <a:spcPct val="0"/>
              </a:spcBef>
              <a:spcAft>
                <a:spcPct val="0"/>
              </a:spcAft>
              <a:defRPr sz="3200" b="1">
                <a:solidFill>
                  <a:srgbClr val="004080"/>
                </a:solidFill>
                <a:latin typeface="Arial" charset="0"/>
              </a:defRPr>
            </a:lvl7pPr>
            <a:lvl8pPr marL="1371600" algn="l" rtl="0" fontAlgn="base">
              <a:spcBef>
                <a:spcPct val="0"/>
              </a:spcBef>
              <a:spcAft>
                <a:spcPct val="0"/>
              </a:spcAft>
              <a:defRPr sz="3200" b="1">
                <a:solidFill>
                  <a:srgbClr val="004080"/>
                </a:solidFill>
                <a:latin typeface="Arial" charset="0"/>
              </a:defRPr>
            </a:lvl8pPr>
            <a:lvl9pPr marL="1828800" algn="l" rtl="0" fontAlgn="base">
              <a:spcBef>
                <a:spcPct val="0"/>
              </a:spcBef>
              <a:spcAft>
                <a:spcPct val="0"/>
              </a:spcAft>
              <a:defRPr sz="3200" b="1">
                <a:solidFill>
                  <a:srgbClr val="004080"/>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800" b="0" i="0" u="none" strike="noStrike" kern="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 SCC Prognostic Risk Factors</a:t>
            </a:r>
          </a:p>
        </p:txBody>
      </p:sp>
      <p:sp>
        <p:nvSpPr>
          <p:cNvPr id="7" name="Left-Right Arrow 6"/>
          <p:cNvSpPr/>
          <p:nvPr/>
        </p:nvSpPr>
        <p:spPr>
          <a:xfrm>
            <a:off x="2564097" y="1899992"/>
            <a:ext cx="7151226" cy="261257"/>
          </a:xfrm>
          <a:prstGeom prst="lef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TextBox 7"/>
          <p:cNvSpPr txBox="1"/>
          <p:nvPr/>
        </p:nvSpPr>
        <p:spPr>
          <a:xfrm>
            <a:off x="4942416" y="1376772"/>
            <a:ext cx="213755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Diameter</a:t>
            </a:r>
          </a:p>
        </p:txBody>
      </p:sp>
      <p:sp>
        <p:nvSpPr>
          <p:cNvPr id="9" name="Up Arrow 8"/>
          <p:cNvSpPr/>
          <p:nvPr/>
        </p:nvSpPr>
        <p:spPr>
          <a:xfrm flipV="1">
            <a:off x="6080334" y="2841110"/>
            <a:ext cx="301277" cy="2775858"/>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p:cNvSpPr txBox="1"/>
          <p:nvPr/>
        </p:nvSpPr>
        <p:spPr>
          <a:xfrm rot="5400000">
            <a:off x="5574442" y="3718048"/>
            <a:ext cx="213755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Depth</a:t>
            </a:r>
          </a:p>
        </p:txBody>
      </p:sp>
      <p:sp>
        <p:nvSpPr>
          <p:cNvPr id="12" name="Line 15">
            <a:extLst>
              <a:ext uri="{FF2B5EF4-FFF2-40B4-BE49-F238E27FC236}">
                <a16:creationId xmlns:a16="http://schemas.microsoft.com/office/drawing/2014/main" id="{96C393AD-B37F-465A-946A-047A024E44FD}"/>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3" name="Line 19">
            <a:extLst>
              <a:ext uri="{FF2B5EF4-FFF2-40B4-BE49-F238E27FC236}">
                <a16:creationId xmlns:a16="http://schemas.microsoft.com/office/drawing/2014/main" id="{66853728-CDD2-4567-B0E1-6257E61DB9EE}"/>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4" name="Picture 13">
            <a:extLst>
              <a:ext uri="{FF2B5EF4-FFF2-40B4-BE49-F238E27FC236}">
                <a16:creationId xmlns:a16="http://schemas.microsoft.com/office/drawing/2014/main" id="{9B0DC068-FED0-4913-BAD2-C947BA85C9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2" name="TextBox 1"/>
          <p:cNvSpPr txBox="1"/>
          <p:nvPr/>
        </p:nvSpPr>
        <p:spPr>
          <a:xfrm>
            <a:off x="1923803" y="5599620"/>
            <a:ext cx="8740239"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Depth and diameter are an indirect measure of volume</a:t>
            </a:r>
            <a:endParaRPr kumimoji="0" lang="en-US" sz="2400" b="1"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endParaRPr>
          </a:p>
        </p:txBody>
      </p:sp>
      <p:sp>
        <p:nvSpPr>
          <p:cNvPr id="11" name="TextBox 10"/>
          <p:cNvSpPr txBox="1"/>
          <p:nvPr/>
        </p:nvSpPr>
        <p:spPr>
          <a:xfrm>
            <a:off x="439387" y="6073284"/>
            <a:ext cx="11424062"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rPr>
              <a:t>Similar findings in melanoma</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rPr>
              <a:t>Mossbacher</a:t>
            </a:r>
            <a:r>
              <a:rPr kumimoji="0" lang="en-US" sz="16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rPr>
              <a:t> et al, JID, 1996</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428611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2"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SCC Prognostic Factors</a:t>
            </a:r>
          </a:p>
        </p:txBody>
      </p:sp>
      <p:sp>
        <p:nvSpPr>
          <p:cNvPr id="6" name="TextBox 5">
            <a:extLst>
              <a:ext uri="{FF2B5EF4-FFF2-40B4-BE49-F238E27FC236}">
                <a16:creationId xmlns:a16="http://schemas.microsoft.com/office/drawing/2014/main" id="{5874B043-3B37-45C4-8F7D-4BD56C2B1EF9}"/>
              </a:ext>
            </a:extLst>
          </p:cNvPr>
          <p:cNvSpPr txBox="1"/>
          <p:nvPr/>
        </p:nvSpPr>
        <p:spPr>
          <a:xfrm>
            <a:off x="638828" y="1294410"/>
            <a:ext cx="11129620" cy="480131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endParaRPr kumimoji="0" lang="en-US" sz="1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endParaRPr>
          </a:p>
          <a:p>
            <a:pPr marL="571500" marR="0" lvl="0" indent="-5715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rPr>
              <a:t>Like MM, we have been using clinical and histologic factors to assess prognosis</a:t>
            </a:r>
          </a:p>
          <a:p>
            <a:pPr marL="571500" marR="0" lvl="0" indent="-5715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endPar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endParaRPr>
          </a:p>
          <a:p>
            <a:pPr marL="571500" marR="0" lvl="0" indent="-5715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rPr>
              <a:t>But with MM, we are now using genetics in diagnosis and prognosis</a:t>
            </a:r>
          </a:p>
          <a:p>
            <a:pPr marL="571500" marR="0" lvl="0" indent="-5715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endPar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endParaRPr>
          </a:p>
          <a:p>
            <a:pPr marL="571500" marR="0" lvl="0" indent="-5715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Wingdings" panose="05000000000000000000" pitchFamily="2" charset="2"/>
              </a:rPr>
              <a:t>Can we assess CSCC prognosis using genetic expression profiles?</a:t>
            </a:r>
            <a:endParaRPr kumimoji="0" lang="en-US" sz="3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1740355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5E270FFF-EA56-4ECE-ADDE-341649F263F0}"/>
              </a:ext>
            </a:extLst>
          </p:cNvPr>
          <p:cNvSpPr>
            <a:spLocks noChangeArrowheads="1"/>
          </p:cNvSpPr>
          <p:nvPr/>
        </p:nvSpPr>
        <p:spPr bwMode="auto">
          <a:xfrm rot="10800000" flipH="1">
            <a:off x="16933" y="-48382"/>
            <a:ext cx="12192000" cy="6906389"/>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FFFFFF"/>
              </a:solidFill>
              <a:effectLst/>
              <a:uLnTx/>
              <a:uFillTx/>
              <a:latin typeface="Arial" pitchFamily="34" charset="0"/>
              <a:ea typeface="MS PGothic" pitchFamily="34" charset="-128"/>
              <a:cs typeface="Tahoma"/>
            </a:endParaRPr>
          </a:p>
        </p:txBody>
      </p:sp>
      <p:sp>
        <p:nvSpPr>
          <p:cNvPr id="8" name="Title 5">
            <a:extLst>
              <a:ext uri="{FF2B5EF4-FFF2-40B4-BE49-F238E27FC236}">
                <a16:creationId xmlns:a16="http://schemas.microsoft.com/office/drawing/2014/main" id="{CB364274-5CB2-42C7-AD50-C5F717E70CA1}"/>
              </a:ext>
            </a:extLst>
          </p:cNvPr>
          <p:cNvSpPr txBox="1">
            <a:spLocks/>
          </p:cNvSpPr>
          <p:nvPr/>
        </p:nvSpPr>
        <p:spPr>
          <a:xfrm>
            <a:off x="728612" y="766840"/>
            <a:ext cx="10515600" cy="1968910"/>
          </a:xfrm>
          <a:prstGeom prst="rect">
            <a:avLst/>
          </a:prstGeo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l"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Question:</a:t>
            </a:r>
            <a:br>
              <a:rPr kumimoji="0" lang="en-US" sz="3600" b="0" i="0" u="none" strike="noStrike" kern="0" cap="none" spc="0" normalizeH="0" baseline="0" noProof="0" dirty="0">
                <a:ln>
                  <a:noFill/>
                </a:ln>
                <a:solidFill>
                  <a:srgbClr val="F4FFC5"/>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br>
            <a:br>
              <a:rPr kumimoji="0" lang="en-US" sz="3600" b="0" i="0" u="none" strike="noStrike" kern="0" cap="none" spc="0" normalizeH="0" baseline="0" noProof="0" dirty="0">
                <a:ln>
                  <a:noFill/>
                </a:ln>
                <a:solidFill>
                  <a:srgbClr val="F4FFC5"/>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br>
            <a:r>
              <a:rPr kumimoji="0" lang="en-US"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Can the Genetic Expression Profile (GEP) of the primary SCC tumor identify aggressive disease like it does in cutaneous melanoma?...</a:t>
            </a:r>
          </a:p>
        </p:txBody>
      </p:sp>
      <p:sp>
        <p:nvSpPr>
          <p:cNvPr id="9" name="Title 5">
            <a:extLst>
              <a:ext uri="{FF2B5EF4-FFF2-40B4-BE49-F238E27FC236}">
                <a16:creationId xmlns:a16="http://schemas.microsoft.com/office/drawing/2014/main" id="{A3F09429-92DA-4B81-BD45-676B32940ACB}"/>
              </a:ext>
            </a:extLst>
          </p:cNvPr>
          <p:cNvSpPr txBox="1">
            <a:spLocks/>
          </p:cNvSpPr>
          <p:nvPr/>
        </p:nvSpPr>
        <p:spPr>
          <a:xfrm>
            <a:off x="728612" y="3428960"/>
            <a:ext cx="10515600" cy="1968910"/>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i="0" kern="1200" baseline="0">
                <a:solidFill>
                  <a:srgbClr val="06599A"/>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FFFF99"/>
                </a:solidFill>
                <a:effectLst/>
                <a:uLnTx/>
                <a:uFillTx/>
                <a:latin typeface="Calibri" panose="020F0502020204030204" pitchFamily="34" charset="0"/>
                <a:ea typeface="+mj-ea"/>
                <a:cs typeface="Calibri" panose="020F0502020204030204" pitchFamily="34" charset="0"/>
              </a:rPr>
              <a:t>Answer:</a:t>
            </a:r>
          </a:p>
          <a:p>
            <a:pPr marL="0" marR="0" lvl="0" indent="0" algn="l" defTabSz="6858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06599A"/>
              </a:solidFill>
              <a:effectLst/>
              <a:uLnTx/>
              <a:uFillTx/>
              <a:latin typeface="Calibri" panose="020F0502020204030204" pitchFamily="34" charset="0"/>
              <a:ea typeface="+mj-ea"/>
              <a:cs typeface="Calibri" panose="020F0502020204030204" pitchFamily="34" charset="0"/>
            </a:endParaRPr>
          </a:p>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Calibri" panose="020F0502020204030204" pitchFamily="34" charset="0"/>
              </a:rPr>
              <a:t>Yes.  But there is work to do…</a:t>
            </a:r>
          </a:p>
        </p:txBody>
      </p:sp>
    </p:spTree>
    <p:extLst>
      <p:ext uri="{BB962C8B-B14F-4D97-AF65-F5344CB8AC3E}">
        <p14:creationId xmlns:p14="http://schemas.microsoft.com/office/powerpoint/2010/main" val="1830343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584775"/>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Clinical Research Comparison:  Cutaneous Melanoma vs SCC</a:t>
            </a:r>
          </a:p>
        </p:txBody>
      </p:sp>
      <p:sp>
        <p:nvSpPr>
          <p:cNvPr id="6" name="TextBox 5">
            <a:extLst>
              <a:ext uri="{FF2B5EF4-FFF2-40B4-BE49-F238E27FC236}">
                <a16:creationId xmlns:a16="http://schemas.microsoft.com/office/drawing/2014/main" id="{A80E5DBB-88E0-4C48-9884-63ACBCB5C8C2}"/>
              </a:ext>
            </a:extLst>
          </p:cNvPr>
          <p:cNvSpPr txBox="1"/>
          <p:nvPr/>
        </p:nvSpPr>
        <p:spPr>
          <a:xfrm>
            <a:off x="2398570" y="1383281"/>
            <a:ext cx="4823285" cy="400110"/>
          </a:xfrm>
          <a:prstGeom prst="rect">
            <a:avLst/>
          </a:prstGeom>
          <a:solidFill>
            <a:srgbClr val="72548E"/>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Tahoma"/>
                <a:cs typeface="Tahoma"/>
              </a:rPr>
              <a:t>Melanoma</a:t>
            </a:r>
          </a:p>
        </p:txBody>
      </p:sp>
      <p:sp>
        <p:nvSpPr>
          <p:cNvPr id="8" name="TextBox 7">
            <a:extLst>
              <a:ext uri="{FF2B5EF4-FFF2-40B4-BE49-F238E27FC236}">
                <a16:creationId xmlns:a16="http://schemas.microsoft.com/office/drawing/2014/main" id="{D2BF1AD4-B28A-45BA-AAA1-0E17A5E08E85}"/>
              </a:ext>
            </a:extLst>
          </p:cNvPr>
          <p:cNvSpPr txBox="1"/>
          <p:nvPr/>
        </p:nvSpPr>
        <p:spPr>
          <a:xfrm>
            <a:off x="7352109" y="1373734"/>
            <a:ext cx="4463959" cy="400110"/>
          </a:xfrm>
          <a:prstGeom prst="rect">
            <a:avLst/>
          </a:prstGeom>
          <a:solidFill>
            <a:srgbClr val="0070C0"/>
          </a:solidFill>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a:ea typeface="Tahoma"/>
                <a:cs typeface="Tahoma"/>
              </a:rPr>
              <a:t>SCC</a:t>
            </a:r>
          </a:p>
        </p:txBody>
      </p:sp>
      <p:sp>
        <p:nvSpPr>
          <p:cNvPr id="9" name="TextBox 8">
            <a:extLst>
              <a:ext uri="{FF2B5EF4-FFF2-40B4-BE49-F238E27FC236}">
                <a16:creationId xmlns:a16="http://schemas.microsoft.com/office/drawing/2014/main" id="{B3F956F0-D952-43A2-A095-79F94475E6EA}"/>
              </a:ext>
            </a:extLst>
          </p:cNvPr>
          <p:cNvSpPr txBox="1"/>
          <p:nvPr/>
        </p:nvSpPr>
        <p:spPr>
          <a:xfrm>
            <a:off x="2398570" y="2055349"/>
            <a:ext cx="4823281" cy="1323439"/>
          </a:xfrm>
          <a:prstGeom prst="rect">
            <a:avLst/>
          </a:prstGeom>
          <a:solidFill>
            <a:srgbClr val="72548E"/>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Well defined anatomic staging system determines patient management plan.  But, majority of patients who die are diagnosed with stage I/II tumors.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a:ea typeface="Tahoma"/>
              <a:cs typeface="Tahom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Need:  Which melanomas act like Stage III?</a:t>
            </a:r>
          </a:p>
        </p:txBody>
      </p:sp>
      <p:sp>
        <p:nvSpPr>
          <p:cNvPr id="10" name="TextBox 9">
            <a:extLst>
              <a:ext uri="{FF2B5EF4-FFF2-40B4-BE49-F238E27FC236}">
                <a16:creationId xmlns:a16="http://schemas.microsoft.com/office/drawing/2014/main" id="{40D0C275-D116-4569-8779-17B529D41C09}"/>
              </a:ext>
            </a:extLst>
          </p:cNvPr>
          <p:cNvSpPr txBox="1"/>
          <p:nvPr/>
        </p:nvSpPr>
        <p:spPr>
          <a:xfrm>
            <a:off x="7352108" y="1932238"/>
            <a:ext cx="4463961" cy="1569660"/>
          </a:xfrm>
          <a:prstGeom prst="rect">
            <a:avLst/>
          </a:prstGeom>
          <a:solidFill>
            <a:srgbClr val="0070C0"/>
          </a:solidFill>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Adjuvant therapies are available to treat high risk of recurrence patients, but staging system(s) miss many at risk patients.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a:ea typeface="Tahoma"/>
              <a:cs typeface="Tahom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Need:  Which high risk CSCC tumors will recur and should receive adjuvant therapy</a:t>
            </a:r>
          </a:p>
        </p:txBody>
      </p:sp>
      <p:sp>
        <p:nvSpPr>
          <p:cNvPr id="11" name="TextBox 10">
            <a:extLst>
              <a:ext uri="{FF2B5EF4-FFF2-40B4-BE49-F238E27FC236}">
                <a16:creationId xmlns:a16="http://schemas.microsoft.com/office/drawing/2014/main" id="{5BE6EEED-696A-4268-95C5-08EDD03D11E7}"/>
              </a:ext>
            </a:extLst>
          </p:cNvPr>
          <p:cNvSpPr txBox="1"/>
          <p:nvPr/>
        </p:nvSpPr>
        <p:spPr>
          <a:xfrm>
            <a:off x="2398570" y="3760684"/>
            <a:ext cx="4823281" cy="1323439"/>
          </a:xfrm>
          <a:prstGeom prst="rect">
            <a:avLst/>
          </a:prstGeom>
          <a:solidFill>
            <a:srgbClr val="72548E"/>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31-gene GEP now validated in over 1,600 clinical subjects.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Test now in routine clinical use (≈11,000 patients tested in 2017)</a:t>
            </a:r>
          </a:p>
        </p:txBody>
      </p:sp>
      <p:sp>
        <p:nvSpPr>
          <p:cNvPr id="12" name="TextBox 11">
            <a:extLst>
              <a:ext uri="{FF2B5EF4-FFF2-40B4-BE49-F238E27FC236}">
                <a16:creationId xmlns:a16="http://schemas.microsoft.com/office/drawing/2014/main" id="{BE4C47A2-3DCE-4B8A-8C48-F3246DB716B6}"/>
              </a:ext>
            </a:extLst>
          </p:cNvPr>
          <p:cNvSpPr txBox="1"/>
          <p:nvPr/>
        </p:nvSpPr>
        <p:spPr>
          <a:xfrm>
            <a:off x="7352108" y="3763934"/>
            <a:ext cx="4463961" cy="1323439"/>
          </a:xfrm>
          <a:prstGeom prst="rect">
            <a:avLst/>
          </a:prstGeom>
          <a:solidFill>
            <a:srgbClr val="0070C0"/>
          </a:solidFill>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Soon.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Early data on first 235 subjects very encouraging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Ongoing multi-center study involving over 40 U.S. centers is now underway.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a:ea typeface="Tahoma"/>
              <a:cs typeface="Tahoma"/>
            </a:endParaRPr>
          </a:p>
        </p:txBody>
      </p:sp>
      <p:sp>
        <p:nvSpPr>
          <p:cNvPr id="13" name="TextBox 12">
            <a:extLst>
              <a:ext uri="{FF2B5EF4-FFF2-40B4-BE49-F238E27FC236}">
                <a16:creationId xmlns:a16="http://schemas.microsoft.com/office/drawing/2014/main" id="{19C8DE79-61C7-4520-9B6B-D4E023080F1E}"/>
              </a:ext>
            </a:extLst>
          </p:cNvPr>
          <p:cNvSpPr txBox="1"/>
          <p:nvPr/>
        </p:nvSpPr>
        <p:spPr>
          <a:xfrm>
            <a:off x="1" y="2323241"/>
            <a:ext cx="239856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a:ea typeface="Tahoma"/>
                <a:cs typeface="Tahoma"/>
              </a:rPr>
              <a:t>Clinically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a:ea typeface="Tahoma"/>
                <a:cs typeface="Tahoma"/>
              </a:rPr>
              <a:t>unmet need</a:t>
            </a:r>
          </a:p>
        </p:txBody>
      </p:sp>
      <p:sp>
        <p:nvSpPr>
          <p:cNvPr id="14" name="TextBox 13">
            <a:extLst>
              <a:ext uri="{FF2B5EF4-FFF2-40B4-BE49-F238E27FC236}">
                <a16:creationId xmlns:a16="http://schemas.microsoft.com/office/drawing/2014/main" id="{EDF93F2D-DC55-48E5-A0A4-F007DD732D40}"/>
              </a:ext>
            </a:extLst>
          </p:cNvPr>
          <p:cNvSpPr txBox="1"/>
          <p:nvPr/>
        </p:nvSpPr>
        <p:spPr>
          <a:xfrm>
            <a:off x="96837" y="3605896"/>
            <a:ext cx="2204898"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a:ea typeface="Tahoma"/>
                <a:cs typeface="Tahoma"/>
              </a:rPr>
              <a:t>Can tumor biology guide management decisions today</a:t>
            </a:r>
            <a:r>
              <a:rPr kumimoji="0" lang="en-US" sz="1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a:ea typeface="Tahoma"/>
                <a:cs typeface="Tahoma"/>
              </a:rPr>
              <a:t>?</a:t>
            </a:r>
          </a:p>
        </p:txBody>
      </p:sp>
      <p:sp>
        <p:nvSpPr>
          <p:cNvPr id="15" name="TextBox 14">
            <a:extLst>
              <a:ext uri="{FF2B5EF4-FFF2-40B4-BE49-F238E27FC236}">
                <a16:creationId xmlns:a16="http://schemas.microsoft.com/office/drawing/2014/main" id="{8ABF395B-1F0D-4907-9324-F3518F98C7DC}"/>
              </a:ext>
            </a:extLst>
          </p:cNvPr>
          <p:cNvSpPr txBox="1"/>
          <p:nvPr/>
        </p:nvSpPr>
        <p:spPr>
          <a:xfrm>
            <a:off x="119137" y="5365004"/>
            <a:ext cx="212697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99"/>
                </a:solidFill>
                <a:effectLst>
                  <a:outerShdw blurRad="38100" dist="38100" dir="2700000" algn="tl">
                    <a:srgbClr val="000000">
                      <a:alpha val="43137"/>
                    </a:srgbClr>
                  </a:outerShdw>
                </a:effectLst>
                <a:uLnTx/>
                <a:uFillTx/>
                <a:latin typeface="Calibri"/>
                <a:ea typeface="Tahoma"/>
                <a:cs typeface="Tahoma"/>
              </a:rPr>
              <a:t>How could the  </a:t>
            </a:r>
            <a:r>
              <a:rPr kumimoji="0" 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a:ea typeface="Tahoma"/>
                <a:cs typeface="Tahoma"/>
              </a:rPr>
              <a:t>test be used clinically?</a:t>
            </a:r>
          </a:p>
        </p:txBody>
      </p:sp>
      <p:sp>
        <p:nvSpPr>
          <p:cNvPr id="16" name="TextBox 15">
            <a:extLst>
              <a:ext uri="{FF2B5EF4-FFF2-40B4-BE49-F238E27FC236}">
                <a16:creationId xmlns:a16="http://schemas.microsoft.com/office/drawing/2014/main" id="{6082D836-4A0A-44CF-9CE2-2BC09B73D757}"/>
              </a:ext>
            </a:extLst>
          </p:cNvPr>
          <p:cNvSpPr txBox="1"/>
          <p:nvPr/>
        </p:nvSpPr>
        <p:spPr>
          <a:xfrm>
            <a:off x="2381906" y="5303449"/>
            <a:ext cx="4823281" cy="1323439"/>
          </a:xfrm>
          <a:prstGeom prst="rect">
            <a:avLst/>
          </a:prstGeom>
          <a:solidFill>
            <a:srgbClr val="72548E"/>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4 studies have shown ≈ 50% change in clinical decision-making regarding imaging decisions, follow-up frequency and referrals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New data confirms safety in using test to guide SLN biopsy  consideration</a:t>
            </a:r>
          </a:p>
        </p:txBody>
      </p:sp>
      <p:sp>
        <p:nvSpPr>
          <p:cNvPr id="17" name="TextBox 16">
            <a:extLst>
              <a:ext uri="{FF2B5EF4-FFF2-40B4-BE49-F238E27FC236}">
                <a16:creationId xmlns:a16="http://schemas.microsoft.com/office/drawing/2014/main" id="{99469566-FB40-4CED-B20C-9FD06FE15AB9}"/>
              </a:ext>
            </a:extLst>
          </p:cNvPr>
          <p:cNvSpPr txBox="1"/>
          <p:nvPr/>
        </p:nvSpPr>
        <p:spPr>
          <a:xfrm>
            <a:off x="7335444" y="5303448"/>
            <a:ext cx="4463961" cy="1323439"/>
          </a:xfrm>
          <a:prstGeom prst="rect">
            <a:avLst/>
          </a:prstGeom>
          <a:solidFill>
            <a:srgbClr val="0070C0"/>
          </a:solidFill>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Tahoma"/>
                <a:cs typeface="Tahoma"/>
              </a:rPr>
              <a:t>If patients with low likelihood of tumor recurrence could be identified, then remaining patients should warrant adjuvant treatment with radiation, chemotherapy, completion dissection, and in the future </a:t>
            </a:r>
            <a:r>
              <a:rPr kumimoji="0" lang="en-US" sz="1600" b="0" i="0" u="none" strike="noStrike" kern="1200" cap="none" spc="0" normalizeH="0" baseline="0" noProof="0" dirty="0" err="1">
                <a:ln>
                  <a:noFill/>
                </a:ln>
                <a:solidFill>
                  <a:prstClr val="white"/>
                </a:solidFill>
                <a:effectLst/>
                <a:uLnTx/>
                <a:uFillTx/>
                <a:latin typeface="Calibri"/>
                <a:ea typeface="Tahoma"/>
                <a:cs typeface="Tahoma"/>
              </a:rPr>
              <a:t>immunonocology</a:t>
            </a:r>
            <a:r>
              <a:rPr kumimoji="0" lang="en-US" sz="1600" b="0" i="0" u="none" strike="noStrike" kern="1200" cap="none" spc="0" normalizeH="0" baseline="0" noProof="0" dirty="0">
                <a:ln>
                  <a:noFill/>
                </a:ln>
                <a:solidFill>
                  <a:prstClr val="white"/>
                </a:solidFill>
                <a:effectLst/>
                <a:uLnTx/>
                <a:uFillTx/>
                <a:latin typeface="Calibri"/>
                <a:ea typeface="Tahoma"/>
                <a:cs typeface="Tahoma"/>
              </a:rPr>
              <a:t> (PD-1 inhibitors)</a:t>
            </a:r>
          </a:p>
        </p:txBody>
      </p:sp>
    </p:spTree>
    <p:extLst>
      <p:ext uri="{BB962C8B-B14F-4D97-AF65-F5344CB8AC3E}">
        <p14:creationId xmlns:p14="http://schemas.microsoft.com/office/powerpoint/2010/main" val="1999246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1590758" y="-71465"/>
            <a:ext cx="10432583" cy="1325563"/>
          </a:xfrm>
        </p:spPr>
        <p:txBody>
          <a:bodyPr>
            <a:normAutofit/>
          </a:bodyPr>
          <a:lstStyle/>
          <a:p>
            <a:pPr algn="ctr"/>
            <a:r>
              <a:rPr lang="en-US" sz="3200" b="0" dirty="0">
                <a:latin typeface="+mn-lt"/>
              </a:rPr>
              <a:t>Gene Expression Comparison in </a:t>
            </a:r>
            <a:br>
              <a:rPr lang="en-US" sz="3200" b="0" dirty="0">
                <a:latin typeface="+mn-lt"/>
              </a:rPr>
            </a:br>
            <a:r>
              <a:rPr lang="en-US" sz="3200" b="0" dirty="0">
                <a:latin typeface="+mn-lt"/>
              </a:rPr>
              <a:t>Recurrent vs. Non-Recurrent Subjects</a:t>
            </a:r>
          </a:p>
        </p:txBody>
      </p:sp>
      <p:graphicFrame>
        <p:nvGraphicFramePr>
          <p:cNvPr id="7" name="Table 6">
            <a:extLst>
              <a:ext uri="{FF2B5EF4-FFF2-40B4-BE49-F238E27FC236}">
                <a16:creationId xmlns:a16="http://schemas.microsoft.com/office/drawing/2014/main" id="{C1498FDC-EAE7-4061-8874-11B0F9CBF7C3}"/>
              </a:ext>
            </a:extLst>
          </p:cNvPr>
          <p:cNvGraphicFramePr>
            <a:graphicFrameLocks noGrp="1"/>
          </p:cNvGraphicFramePr>
          <p:nvPr>
            <p:extLst/>
          </p:nvPr>
        </p:nvGraphicFramePr>
        <p:xfrm>
          <a:off x="6670503" y="1469971"/>
          <a:ext cx="4816366" cy="5245654"/>
        </p:xfrm>
        <a:graphic>
          <a:graphicData uri="http://schemas.openxmlformats.org/drawingml/2006/table">
            <a:tbl>
              <a:tblPr firstRow="1">
                <a:tableStyleId>{74C1A8A3-306A-4EB7-A6B1-4F7E0EB9C5D6}</a:tableStyleId>
              </a:tblPr>
              <a:tblGrid>
                <a:gridCol w="1148752">
                  <a:extLst>
                    <a:ext uri="{9D8B030D-6E8A-4147-A177-3AD203B41FA5}">
                      <a16:colId xmlns:a16="http://schemas.microsoft.com/office/drawing/2014/main" val="20000"/>
                    </a:ext>
                  </a:extLst>
                </a:gridCol>
                <a:gridCol w="861564">
                  <a:extLst>
                    <a:ext uri="{9D8B030D-6E8A-4147-A177-3AD203B41FA5}">
                      <a16:colId xmlns:a16="http://schemas.microsoft.com/office/drawing/2014/main" val="20002"/>
                    </a:ext>
                  </a:extLst>
                </a:gridCol>
                <a:gridCol w="1378945">
                  <a:extLst>
                    <a:ext uri="{9D8B030D-6E8A-4147-A177-3AD203B41FA5}">
                      <a16:colId xmlns:a16="http://schemas.microsoft.com/office/drawing/2014/main" val="20003"/>
                    </a:ext>
                  </a:extLst>
                </a:gridCol>
                <a:gridCol w="1427105">
                  <a:extLst>
                    <a:ext uri="{9D8B030D-6E8A-4147-A177-3AD203B41FA5}">
                      <a16:colId xmlns:a16="http://schemas.microsoft.com/office/drawing/2014/main" val="20004"/>
                    </a:ext>
                  </a:extLst>
                </a:gridCol>
              </a:tblGrid>
              <a:tr h="234202">
                <a:tc>
                  <a:txBody>
                    <a:bodyPr/>
                    <a:lstStyle/>
                    <a:p>
                      <a:pPr algn="ctr" fontAlgn="b"/>
                      <a:r>
                        <a:rPr lang="en-US" sz="1100" u="none" strike="noStrike" dirty="0">
                          <a:solidFill>
                            <a:schemeClr val="bg1"/>
                          </a:solidFill>
                          <a:effectLst/>
                        </a:rPr>
                        <a:t>Gene</a:t>
                      </a:r>
                      <a:endParaRPr lang="en-US" sz="1100" b="0" i="0" u="none" strike="noStrike" dirty="0">
                        <a:solidFill>
                          <a:schemeClr val="bg1"/>
                        </a:solidFill>
                        <a:effectLst/>
                        <a:latin typeface="+mn-lt"/>
                        <a:ea typeface="Arial" charset="0"/>
                        <a:cs typeface="Arial" charset="0"/>
                      </a:endParaRPr>
                    </a:p>
                  </a:txBody>
                  <a:tcPr marL="3816" marR="3816" marT="3816" marB="0" anchor="b">
                    <a:solidFill>
                      <a:srgbClr val="0070C0"/>
                    </a:solidFill>
                  </a:tcPr>
                </a:tc>
                <a:tc>
                  <a:txBody>
                    <a:bodyPr/>
                    <a:lstStyle/>
                    <a:p>
                      <a:pPr algn="ctr" fontAlgn="b"/>
                      <a:r>
                        <a:rPr lang="en-US" sz="1100" u="none" strike="noStrike" dirty="0">
                          <a:solidFill>
                            <a:schemeClr val="bg1"/>
                          </a:solidFill>
                          <a:effectLst/>
                        </a:rPr>
                        <a:t>P-value</a:t>
                      </a:r>
                      <a:endParaRPr lang="en-US" sz="1100" b="0" i="0" u="none" strike="noStrike" dirty="0">
                        <a:solidFill>
                          <a:schemeClr val="bg1"/>
                        </a:solidFill>
                        <a:effectLst/>
                        <a:latin typeface="+mn-lt"/>
                        <a:ea typeface="Arial" charset="0"/>
                        <a:cs typeface="Arial" charset="0"/>
                      </a:endParaRPr>
                    </a:p>
                  </a:txBody>
                  <a:tcPr marL="3816" marR="3816" marT="3816" marB="0" anchor="b">
                    <a:solidFill>
                      <a:srgbClr val="0070C0"/>
                    </a:solidFill>
                  </a:tcPr>
                </a:tc>
                <a:tc>
                  <a:txBody>
                    <a:bodyPr/>
                    <a:lstStyle/>
                    <a:p>
                      <a:pPr algn="ctr" fontAlgn="b"/>
                      <a:r>
                        <a:rPr lang="en-US" sz="1100" u="none" strike="noStrike" dirty="0">
                          <a:solidFill>
                            <a:schemeClr val="bg1"/>
                          </a:solidFill>
                          <a:effectLst/>
                        </a:rPr>
                        <a:t>Mean</a:t>
                      </a:r>
                      <a:r>
                        <a:rPr lang="en-US" sz="1100" u="none" strike="noStrike" baseline="0" dirty="0">
                          <a:solidFill>
                            <a:schemeClr val="bg1"/>
                          </a:solidFill>
                          <a:effectLst/>
                        </a:rPr>
                        <a:t> Rec.</a:t>
                      </a:r>
                      <a:endParaRPr lang="en-US" sz="1100" b="0" i="0" u="none" strike="noStrike" dirty="0">
                        <a:solidFill>
                          <a:schemeClr val="bg1"/>
                        </a:solidFill>
                        <a:effectLst/>
                        <a:latin typeface="+mn-lt"/>
                        <a:ea typeface="Arial" charset="0"/>
                        <a:cs typeface="Arial" charset="0"/>
                      </a:endParaRPr>
                    </a:p>
                  </a:txBody>
                  <a:tcPr marL="3816" marR="3816" marT="3816" marB="0" anchor="b">
                    <a:solidFill>
                      <a:srgbClr val="0070C0"/>
                    </a:solidFill>
                  </a:tcPr>
                </a:tc>
                <a:tc>
                  <a:txBody>
                    <a:bodyPr/>
                    <a:lstStyle/>
                    <a:p>
                      <a:pPr algn="ctr" fontAlgn="b"/>
                      <a:r>
                        <a:rPr lang="en-US" sz="1100" u="none" strike="noStrike" dirty="0">
                          <a:solidFill>
                            <a:schemeClr val="bg1"/>
                          </a:solidFill>
                          <a:effectLst/>
                        </a:rPr>
                        <a:t>Mean</a:t>
                      </a:r>
                      <a:r>
                        <a:rPr lang="en-US" sz="1100" u="none" strike="noStrike" baseline="0" dirty="0">
                          <a:solidFill>
                            <a:schemeClr val="bg1"/>
                          </a:solidFill>
                          <a:effectLst/>
                        </a:rPr>
                        <a:t> Non-Rec</a:t>
                      </a:r>
                      <a:endParaRPr lang="en-US" sz="1100" b="0" i="0" u="none" strike="noStrike" dirty="0">
                        <a:solidFill>
                          <a:schemeClr val="bg1"/>
                        </a:solidFill>
                        <a:effectLst/>
                        <a:latin typeface="+mn-lt"/>
                        <a:ea typeface="Arial" charset="0"/>
                        <a:cs typeface="Arial" charset="0"/>
                      </a:endParaRPr>
                    </a:p>
                  </a:txBody>
                  <a:tcPr marL="3816" marR="3816" marT="3816" marB="0" anchor="b">
                    <a:solidFill>
                      <a:srgbClr val="0070C0"/>
                    </a:solidFill>
                  </a:tcPr>
                </a:tc>
                <a:extLst>
                  <a:ext uri="{0D108BD9-81ED-4DB2-BD59-A6C34878D82A}">
                    <a16:rowId xmlns:a16="http://schemas.microsoft.com/office/drawing/2014/main" val="10000"/>
                  </a:ext>
                </a:extLst>
              </a:tr>
              <a:tr h="278414">
                <a:tc>
                  <a:txBody>
                    <a:bodyPr/>
                    <a:lstStyle/>
                    <a:p>
                      <a:pPr algn="ctr" fontAlgn="t"/>
                      <a:r>
                        <a:rPr lang="en-US" sz="1100" dirty="0">
                          <a:effectLst/>
                        </a:rPr>
                        <a:t>GENE 1</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0.006145</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-5.8688</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-3.70903</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1"/>
                  </a:ext>
                </a:extLst>
              </a:tr>
              <a:tr h="278414">
                <a:tc>
                  <a:txBody>
                    <a:bodyPr/>
                    <a:lstStyle/>
                    <a:p>
                      <a:pPr algn="ctr" fontAlgn="t"/>
                      <a:r>
                        <a:rPr lang="en-US" sz="1100" dirty="0">
                          <a:effectLst/>
                        </a:rPr>
                        <a:t>GENE 2</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0.002282</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-3.49535</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-2.80687</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2"/>
                  </a:ext>
                </a:extLst>
              </a:tr>
              <a:tr h="278414">
                <a:tc>
                  <a:txBody>
                    <a:bodyPr/>
                    <a:lstStyle/>
                    <a:p>
                      <a:pPr algn="ctr" fontAlgn="t"/>
                      <a:r>
                        <a:rPr lang="en-US" sz="1100" dirty="0">
                          <a:effectLst/>
                        </a:rPr>
                        <a:t>GENE 3</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0.034656</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-3.79981</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-4.25983</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3"/>
                  </a:ext>
                </a:extLst>
              </a:tr>
              <a:tr h="278414">
                <a:tc>
                  <a:txBody>
                    <a:bodyPr/>
                    <a:lstStyle/>
                    <a:p>
                      <a:pPr algn="ctr" fontAlgn="t"/>
                      <a:r>
                        <a:rPr lang="en-US" sz="1100" dirty="0">
                          <a:effectLst/>
                        </a:rPr>
                        <a:t>GENE 4</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0.000885</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-1.84559</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-2.64802</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4"/>
                  </a:ext>
                </a:extLst>
              </a:tr>
              <a:tr h="278414">
                <a:tc>
                  <a:txBody>
                    <a:bodyPr/>
                    <a:lstStyle/>
                    <a:p>
                      <a:pPr algn="ctr" fontAlgn="t"/>
                      <a:r>
                        <a:rPr lang="en-US" sz="1100" dirty="0">
                          <a:effectLst/>
                        </a:rPr>
                        <a:t>GENE 5</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0.001084</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-4.10439</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-1.59418</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5"/>
                  </a:ext>
                </a:extLst>
              </a:tr>
              <a:tr h="278414">
                <a:tc>
                  <a:txBody>
                    <a:bodyPr/>
                    <a:lstStyle/>
                    <a:p>
                      <a:pPr algn="ctr" fontAlgn="t"/>
                      <a:r>
                        <a:rPr lang="en-US" sz="1100" dirty="0">
                          <a:effectLst/>
                        </a:rPr>
                        <a:t>GENE 6</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0.013879</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2.289851</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0.969906</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06"/>
                  </a:ext>
                </a:extLst>
              </a:tr>
              <a:tr h="278414">
                <a:tc>
                  <a:txBody>
                    <a:bodyPr/>
                    <a:lstStyle/>
                    <a:p>
                      <a:pPr algn="ctr" fontAlgn="t"/>
                      <a:r>
                        <a:rPr lang="en-US" sz="1100" dirty="0">
                          <a:effectLst/>
                        </a:rPr>
                        <a:t>GENE 7</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0.029197</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0.688886</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1.076495</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07"/>
                  </a:ext>
                </a:extLst>
              </a:tr>
              <a:tr h="278414">
                <a:tc>
                  <a:txBody>
                    <a:bodyPr/>
                    <a:lstStyle/>
                    <a:p>
                      <a:pPr algn="ctr" fontAlgn="t"/>
                      <a:r>
                        <a:rPr lang="en-US" sz="1100" dirty="0">
                          <a:effectLst/>
                        </a:rPr>
                        <a:t>GENE 8</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0.005732</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-2.88738</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-5.15941</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08"/>
                  </a:ext>
                </a:extLst>
              </a:tr>
              <a:tr h="278414">
                <a:tc>
                  <a:txBody>
                    <a:bodyPr/>
                    <a:lstStyle/>
                    <a:p>
                      <a:pPr algn="ctr" fontAlgn="t"/>
                      <a:r>
                        <a:rPr lang="en-US" sz="1100" dirty="0">
                          <a:effectLst/>
                        </a:rPr>
                        <a:t>GENE 9</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0.023602</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-3.6134</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-2.48864</a:t>
                      </a:r>
                      <a:endParaRPr lang="en-US" sz="1100" b="0" i="0" u="none" strike="noStrike">
                        <a:solidFill>
                          <a:srgbClr val="000000"/>
                        </a:solidFill>
                        <a:effectLst/>
                        <a:latin typeface="+mn-lt"/>
                      </a:endParaRPr>
                    </a:p>
                  </a:txBody>
                  <a:tcPr marL="9525" marR="9525" marT="9525" marB="0" anchor="ctr"/>
                </a:tc>
                <a:extLst>
                  <a:ext uri="{0D108BD9-81ED-4DB2-BD59-A6C34878D82A}">
                    <a16:rowId xmlns:a16="http://schemas.microsoft.com/office/drawing/2014/main" val="10009"/>
                  </a:ext>
                </a:extLst>
              </a:tr>
              <a:tr h="278414">
                <a:tc>
                  <a:txBody>
                    <a:bodyPr/>
                    <a:lstStyle/>
                    <a:p>
                      <a:pPr algn="ctr" fontAlgn="t"/>
                      <a:r>
                        <a:rPr lang="en-US" sz="1100" dirty="0">
                          <a:effectLst/>
                        </a:rPr>
                        <a:t>GENE 10</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0.03615</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-2.6234</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-2.38503</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10"/>
                  </a:ext>
                </a:extLst>
              </a:tr>
              <a:tr h="278414">
                <a:tc>
                  <a:txBody>
                    <a:bodyPr/>
                    <a:lstStyle/>
                    <a:p>
                      <a:pPr algn="ctr" fontAlgn="t"/>
                      <a:r>
                        <a:rPr lang="en-US" sz="1100" dirty="0">
                          <a:effectLst/>
                        </a:rPr>
                        <a:t>GENE 11</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0.009794</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-3.91541</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-5.56822</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11"/>
                  </a:ext>
                </a:extLst>
              </a:tr>
              <a:tr h="278414">
                <a:tc>
                  <a:txBody>
                    <a:bodyPr/>
                    <a:lstStyle/>
                    <a:p>
                      <a:pPr algn="ctr" fontAlgn="t"/>
                      <a:r>
                        <a:rPr lang="en-US" sz="1100" dirty="0">
                          <a:effectLst/>
                        </a:rPr>
                        <a:t>GENE 12</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0.04986</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-8.00708</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-7.05917</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12"/>
                  </a:ext>
                </a:extLst>
              </a:tr>
              <a:tr h="278414">
                <a:tc>
                  <a:txBody>
                    <a:bodyPr/>
                    <a:lstStyle/>
                    <a:p>
                      <a:pPr algn="ctr" fontAlgn="t"/>
                      <a:r>
                        <a:rPr lang="en-US" sz="1100" dirty="0">
                          <a:effectLst/>
                        </a:rPr>
                        <a:t>GENE 13</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0.016121</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-1.20314</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dirty="0">
                          <a:effectLst/>
                        </a:rPr>
                        <a:t>-2.22212</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13"/>
                  </a:ext>
                </a:extLst>
              </a:tr>
              <a:tr h="278414">
                <a:tc>
                  <a:txBody>
                    <a:bodyPr/>
                    <a:lstStyle/>
                    <a:p>
                      <a:pPr algn="ctr" fontAlgn="t"/>
                      <a:r>
                        <a:rPr lang="en-US" sz="1100" dirty="0">
                          <a:effectLst/>
                        </a:rPr>
                        <a:t>GENE 14</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0.001223</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a:effectLst/>
                        </a:rPr>
                        <a:t>-5.69579</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-3.00289</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14"/>
                  </a:ext>
                </a:extLst>
              </a:tr>
              <a:tr h="278414">
                <a:tc>
                  <a:txBody>
                    <a:bodyPr/>
                    <a:lstStyle/>
                    <a:p>
                      <a:pPr algn="ctr" fontAlgn="t"/>
                      <a:r>
                        <a:rPr lang="en-US" sz="1100" dirty="0">
                          <a:effectLst/>
                        </a:rPr>
                        <a:t>GENE 15</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0.00097</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a:effectLst/>
                        </a:rPr>
                        <a:t>-6.57085</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-3.83628</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234542551"/>
                  </a:ext>
                </a:extLst>
              </a:tr>
              <a:tr h="278414">
                <a:tc>
                  <a:txBody>
                    <a:bodyPr/>
                    <a:lstStyle/>
                    <a:p>
                      <a:pPr algn="ctr" fontAlgn="t"/>
                      <a:r>
                        <a:rPr lang="en-US" sz="1100" dirty="0">
                          <a:effectLst/>
                        </a:rPr>
                        <a:t>GENE 16</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0.000127</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a:effectLst/>
                        </a:rPr>
                        <a:t>0.310142</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2.934962</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45479699"/>
                  </a:ext>
                </a:extLst>
              </a:tr>
              <a:tr h="278414">
                <a:tc>
                  <a:txBody>
                    <a:bodyPr/>
                    <a:lstStyle/>
                    <a:p>
                      <a:pPr algn="ctr" fontAlgn="t"/>
                      <a:r>
                        <a:rPr lang="en-US" sz="1100" dirty="0">
                          <a:effectLst/>
                        </a:rPr>
                        <a:t>GENE 17</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a:effectLst/>
                        </a:rPr>
                        <a:t>1.87E-05</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a:effectLst/>
                        </a:rPr>
                        <a:t>0.453777</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-1.08099</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3008920129"/>
                  </a:ext>
                </a:extLst>
              </a:tr>
              <a:tr h="278414">
                <a:tc>
                  <a:txBody>
                    <a:bodyPr/>
                    <a:lstStyle/>
                    <a:p>
                      <a:pPr algn="ctr" fontAlgn="t"/>
                      <a:r>
                        <a:rPr lang="en-US" sz="1100" dirty="0">
                          <a:effectLst/>
                        </a:rPr>
                        <a:t>GENE 18</a:t>
                      </a:r>
                      <a:endParaRPr lang="en-US" sz="1100" dirty="0">
                        <a:solidFill>
                          <a:schemeClr val="tx1"/>
                        </a:solidFill>
                        <a:effectLst/>
                        <a:latin typeface="+mn-lt"/>
                      </a:endParaRPr>
                    </a:p>
                  </a:txBody>
                  <a:tcPr marL="47625" marR="47625" marT="47625" marB="47625"/>
                </a:tc>
                <a:tc>
                  <a:txBody>
                    <a:bodyPr/>
                    <a:lstStyle/>
                    <a:p>
                      <a:pPr algn="ctr" fontAlgn="b"/>
                      <a:r>
                        <a:rPr lang="en-US" sz="1100" u="none" strike="noStrike" dirty="0">
                          <a:effectLst/>
                        </a:rPr>
                        <a:t>0.000438</a:t>
                      </a:r>
                      <a:endParaRPr lang="en-US" sz="1100" b="0" i="0" u="none" strike="noStrike" dirty="0">
                        <a:solidFill>
                          <a:srgbClr val="000000"/>
                        </a:solidFill>
                        <a:effectLst/>
                        <a:latin typeface="+mn-lt"/>
                      </a:endParaRPr>
                    </a:p>
                  </a:txBody>
                  <a:tcPr marL="9525" marR="9525" marT="9525" marB="0" anchor="ctr"/>
                </a:tc>
                <a:tc>
                  <a:txBody>
                    <a:bodyPr/>
                    <a:lstStyle/>
                    <a:p>
                      <a:pPr algn="ctr" fontAlgn="b"/>
                      <a:r>
                        <a:rPr lang="en-US" sz="1100" u="none" strike="noStrike">
                          <a:effectLst/>
                        </a:rPr>
                        <a:t>0.446682</a:t>
                      </a:r>
                      <a:endParaRPr lang="en-US" sz="1100" b="0" i="0" u="none" strike="noStrike">
                        <a:solidFill>
                          <a:srgbClr val="000000"/>
                        </a:solidFill>
                        <a:effectLst/>
                        <a:latin typeface="+mn-lt"/>
                      </a:endParaRPr>
                    </a:p>
                  </a:txBody>
                  <a:tcPr marL="9525" marR="9525" marT="9525" marB="0" anchor="ctr"/>
                </a:tc>
                <a:tc>
                  <a:txBody>
                    <a:bodyPr/>
                    <a:lstStyle/>
                    <a:p>
                      <a:pPr algn="ctr" fontAlgn="b"/>
                      <a:r>
                        <a:rPr lang="en-US" sz="1100" u="none" strike="noStrike" dirty="0">
                          <a:effectLst/>
                        </a:rPr>
                        <a:t>2.490465</a:t>
                      </a:r>
                      <a:endParaRPr lang="en-US" sz="11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109897968"/>
                  </a:ext>
                </a:extLst>
              </a:tr>
            </a:tbl>
          </a:graphicData>
        </a:graphic>
      </p:graphicFrame>
      <p:sp>
        <p:nvSpPr>
          <p:cNvPr id="11" name="Content Placeholder 4">
            <a:extLst>
              <a:ext uri="{FF2B5EF4-FFF2-40B4-BE49-F238E27FC236}">
                <a16:creationId xmlns:a16="http://schemas.microsoft.com/office/drawing/2014/main" id="{9DC2DE16-3D60-456D-BDC3-D2BBF927DEE4}"/>
              </a:ext>
            </a:extLst>
          </p:cNvPr>
          <p:cNvSpPr>
            <a:spLocks noGrp="1"/>
          </p:cNvSpPr>
          <p:nvPr>
            <p:ph idx="1"/>
          </p:nvPr>
        </p:nvSpPr>
        <p:spPr>
          <a:xfrm>
            <a:off x="373566" y="1469971"/>
            <a:ext cx="5991608" cy="5241283"/>
          </a:xfrm>
        </p:spPr>
        <p:txBody>
          <a:bodyPr>
            <a:normAutofit/>
          </a:bodyPr>
          <a:lstStyle/>
          <a:p>
            <a:r>
              <a:rPr lang="en-US" dirty="0">
                <a:solidFill>
                  <a:srgbClr val="0070C0"/>
                </a:solidFill>
              </a:rPr>
              <a:t>Out of 68 putative discriminating genes…</a:t>
            </a:r>
          </a:p>
          <a:p>
            <a:r>
              <a:rPr lang="en-US" b="1" i="1" dirty="0">
                <a:solidFill>
                  <a:srgbClr val="0070C0"/>
                </a:solidFill>
              </a:rPr>
              <a:t>18 genes </a:t>
            </a:r>
            <a:r>
              <a:rPr lang="en-US" dirty="0">
                <a:solidFill>
                  <a:srgbClr val="0070C0"/>
                </a:solidFill>
              </a:rPr>
              <a:t>have already demonstrated significant differential expression in recurrent cases compared to non-recurrence cases</a:t>
            </a:r>
          </a:p>
          <a:p>
            <a:r>
              <a:rPr lang="en-US" dirty="0">
                <a:solidFill>
                  <a:srgbClr val="0070C0"/>
                </a:solidFill>
              </a:rPr>
              <a:t>Pathway analysis shows these genes to be relevant to tumor aggressiveness (recurrence drivers)…</a:t>
            </a:r>
          </a:p>
          <a:p>
            <a:pPr lvl="1"/>
            <a:r>
              <a:rPr lang="en-US" u="sng" dirty="0">
                <a:solidFill>
                  <a:srgbClr val="0070C0"/>
                </a:solidFill>
              </a:rPr>
              <a:t>Tissue Remodeling</a:t>
            </a:r>
            <a:r>
              <a:rPr lang="en-US" dirty="0">
                <a:solidFill>
                  <a:srgbClr val="0070C0"/>
                </a:solidFill>
              </a:rPr>
              <a:t>; transcription factors, cytoskeletal genes, receptors</a:t>
            </a:r>
          </a:p>
          <a:p>
            <a:pPr lvl="1"/>
            <a:r>
              <a:rPr lang="en-US" u="sng" dirty="0">
                <a:solidFill>
                  <a:srgbClr val="0070C0"/>
                </a:solidFill>
              </a:rPr>
              <a:t>Immune Genes</a:t>
            </a:r>
            <a:r>
              <a:rPr lang="en-US" dirty="0">
                <a:solidFill>
                  <a:srgbClr val="0070C0"/>
                </a:solidFill>
              </a:rPr>
              <a:t>; including chemokines, cytokines, and their receptors</a:t>
            </a:r>
          </a:p>
          <a:p>
            <a:pPr lvl="1"/>
            <a:r>
              <a:rPr lang="en-US" u="sng" dirty="0">
                <a:solidFill>
                  <a:srgbClr val="0070C0"/>
                </a:solidFill>
              </a:rPr>
              <a:t>Matrix metalloproteinases (MMPs)</a:t>
            </a:r>
            <a:r>
              <a:rPr lang="en-US" dirty="0">
                <a:solidFill>
                  <a:srgbClr val="0070C0"/>
                </a:solidFill>
              </a:rPr>
              <a:t>; degrade extracellular matrix during process of tissue remodeling, invasion, and migration</a:t>
            </a:r>
          </a:p>
          <a:p>
            <a:pPr lvl="1"/>
            <a:r>
              <a:rPr lang="en-US" u="sng" dirty="0">
                <a:solidFill>
                  <a:srgbClr val="0070C0"/>
                </a:solidFill>
              </a:rPr>
              <a:t>AKT/mTOR, B-</a:t>
            </a:r>
            <a:r>
              <a:rPr lang="en-US" u="sng" dirty="0" err="1">
                <a:solidFill>
                  <a:srgbClr val="0070C0"/>
                </a:solidFill>
              </a:rPr>
              <a:t>Raf</a:t>
            </a:r>
            <a:r>
              <a:rPr lang="en-US" u="sng" dirty="0">
                <a:solidFill>
                  <a:srgbClr val="0070C0"/>
                </a:solidFill>
              </a:rPr>
              <a:t>/MAP/MEK</a:t>
            </a:r>
            <a:r>
              <a:rPr lang="en-US" dirty="0">
                <a:solidFill>
                  <a:srgbClr val="0070C0"/>
                </a:solidFill>
              </a:rPr>
              <a:t>; Pro-growth pathways that regulate invasion, remodeling, and growth</a:t>
            </a:r>
          </a:p>
          <a:p>
            <a:pPr lvl="1"/>
            <a:r>
              <a:rPr lang="en-US" u="sng" dirty="0">
                <a:solidFill>
                  <a:srgbClr val="0070C0"/>
                </a:solidFill>
              </a:rPr>
              <a:t>Notch</a:t>
            </a:r>
            <a:r>
              <a:rPr lang="en-US" dirty="0">
                <a:solidFill>
                  <a:srgbClr val="0070C0"/>
                </a:solidFill>
              </a:rPr>
              <a:t>; one of the most frequently mutated genes in SCC, targets p21, MYC, and the HES-family, linked to the TP53 pathway</a:t>
            </a:r>
          </a:p>
          <a:p>
            <a:endParaRPr lang="en-US" dirty="0">
              <a:solidFill>
                <a:srgbClr val="0070C0"/>
              </a:solidFill>
            </a:endParaRPr>
          </a:p>
          <a:p>
            <a:endParaRPr lang="en-US" dirty="0">
              <a:solidFill>
                <a:srgbClr val="0070C0"/>
              </a:solidFill>
            </a:endParaRPr>
          </a:p>
          <a:p>
            <a:endParaRPr lang="en-US" dirty="0">
              <a:solidFill>
                <a:srgbClr val="0070C0"/>
              </a:solidFill>
            </a:endParaRPr>
          </a:p>
        </p:txBody>
      </p:sp>
      <p:sp>
        <p:nvSpPr>
          <p:cNvPr id="5" name="Line 15">
            <a:extLst>
              <a:ext uri="{FF2B5EF4-FFF2-40B4-BE49-F238E27FC236}">
                <a16:creationId xmlns:a16="http://schemas.microsoft.com/office/drawing/2014/main" id="{BE2CFF66-6635-4506-A200-A8D1645D1410}"/>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6" name="Line 19">
            <a:extLst>
              <a:ext uri="{FF2B5EF4-FFF2-40B4-BE49-F238E27FC236}">
                <a16:creationId xmlns:a16="http://schemas.microsoft.com/office/drawing/2014/main" id="{63D272DE-3144-48A7-8991-6036FC72DAA3}"/>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22B397E8-E375-405C-BA7F-2980C6994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2684323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32747" y="80357"/>
            <a:ext cx="10110074" cy="1029305"/>
          </a:xfrm>
        </p:spPr>
        <p:txBody>
          <a:bodyPr>
            <a:noAutofit/>
          </a:bodyPr>
          <a:lstStyle/>
          <a:p>
            <a:pPr algn="ctr"/>
            <a:r>
              <a:rPr lang="en-US" sz="2400" b="0" dirty="0">
                <a:latin typeface="Calibri" panose="020F0502020204030204" pitchFamily="34" charset="0"/>
                <a:cs typeface="Calibri" panose="020F0502020204030204" pitchFamily="34" charset="0"/>
              </a:rPr>
              <a:t>Initial GEP Algorithm Shows Improved Sensitivity to Identifying Likelihood of Recurrence and Maintaining high Negative Predictive Value (NPV)</a:t>
            </a:r>
          </a:p>
        </p:txBody>
      </p:sp>
      <p:sp>
        <p:nvSpPr>
          <p:cNvPr id="4" name="TextBox 3"/>
          <p:cNvSpPr txBox="1"/>
          <p:nvPr/>
        </p:nvSpPr>
        <p:spPr>
          <a:xfrm>
            <a:off x="497305" y="1555779"/>
            <a:ext cx="3777812" cy="452431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Artificial Intelligence (neural network) modeling identified several promising algorithms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Average model demonstrated improved sensitivity and maintained NPV</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Next steps:  Complete validation</a:t>
            </a:r>
          </a:p>
        </p:txBody>
      </p:sp>
      <p:graphicFrame>
        <p:nvGraphicFramePr>
          <p:cNvPr id="9" name="Chart 8">
            <a:extLst>
              <a:ext uri="{FF2B5EF4-FFF2-40B4-BE49-F238E27FC236}">
                <a16:creationId xmlns:a16="http://schemas.microsoft.com/office/drawing/2014/main" id="{D33B2BF4-7AC1-447E-BF78-932241606657}"/>
              </a:ext>
            </a:extLst>
          </p:cNvPr>
          <p:cNvGraphicFramePr/>
          <p:nvPr>
            <p:extLst/>
          </p:nvPr>
        </p:nvGraphicFramePr>
        <p:xfrm>
          <a:off x="4563611" y="1107545"/>
          <a:ext cx="6535956" cy="5602013"/>
        </p:xfrm>
        <a:graphic>
          <a:graphicData uri="http://schemas.openxmlformats.org/drawingml/2006/chart">
            <c:chart xmlns:c="http://schemas.openxmlformats.org/drawingml/2006/chart" xmlns:r="http://schemas.openxmlformats.org/officeDocument/2006/relationships" r:id="rId2"/>
          </a:graphicData>
        </a:graphic>
      </p:graphicFrame>
      <p:sp>
        <p:nvSpPr>
          <p:cNvPr id="5" name="Line 15">
            <a:extLst>
              <a:ext uri="{FF2B5EF4-FFF2-40B4-BE49-F238E27FC236}">
                <a16:creationId xmlns:a16="http://schemas.microsoft.com/office/drawing/2014/main" id="{1615CBBF-FEEE-4F58-9DCD-9428ABFEE9B2}"/>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6" name="Line 19">
            <a:extLst>
              <a:ext uri="{FF2B5EF4-FFF2-40B4-BE49-F238E27FC236}">
                <a16:creationId xmlns:a16="http://schemas.microsoft.com/office/drawing/2014/main" id="{5CB5EAB6-B147-47A2-A1F9-00B85101A4D7}"/>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7" name="Picture 6">
            <a:extLst>
              <a:ext uri="{FF2B5EF4-FFF2-40B4-BE49-F238E27FC236}">
                <a16:creationId xmlns:a16="http://schemas.microsoft.com/office/drawing/2014/main" id="{47D060A9-8E8B-44DC-BB43-D8317F161C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cxnSp>
        <p:nvCxnSpPr>
          <p:cNvPr id="8" name="Straight Connector 7">
            <a:extLst>
              <a:ext uri="{FF2B5EF4-FFF2-40B4-BE49-F238E27FC236}">
                <a16:creationId xmlns:a16="http://schemas.microsoft.com/office/drawing/2014/main" id="{08E2A26C-4E60-4D23-B3CE-A6BCE10A28F1}"/>
              </a:ext>
            </a:extLst>
          </p:cNvPr>
          <p:cNvCxnSpPr/>
          <p:nvPr/>
        </p:nvCxnSpPr>
        <p:spPr>
          <a:xfrm flipV="1">
            <a:off x="5139221" y="1555779"/>
            <a:ext cx="0" cy="458097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3620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65070" y="291406"/>
            <a:ext cx="710144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1"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Calibri" panose="020F0502020204030204"/>
                <a:ea typeface="+mn-ea"/>
                <a:cs typeface="+mn-cs"/>
              </a:rPr>
              <a:t>CSCC</a:t>
            </a:r>
          </a:p>
        </p:txBody>
      </p:sp>
      <p:sp>
        <p:nvSpPr>
          <p:cNvPr id="5" name="TextBox 4"/>
          <p:cNvSpPr txBox="1"/>
          <p:nvPr/>
        </p:nvSpPr>
        <p:spPr>
          <a:xfrm>
            <a:off x="2565070" y="2337460"/>
            <a:ext cx="710144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1"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Calibri" panose="020F0502020204030204"/>
                <a:ea typeface="+mn-ea"/>
                <a:cs typeface="+mn-cs"/>
              </a:rPr>
              <a:t>GEP Test</a:t>
            </a:r>
          </a:p>
        </p:txBody>
      </p:sp>
      <p:sp>
        <p:nvSpPr>
          <p:cNvPr id="8" name="Down Arrow 7"/>
          <p:cNvSpPr/>
          <p:nvPr/>
        </p:nvSpPr>
        <p:spPr>
          <a:xfrm>
            <a:off x="5949537" y="1285506"/>
            <a:ext cx="332509" cy="13344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1" name="Group 10"/>
          <p:cNvGrpSpPr/>
          <p:nvPr/>
        </p:nvGrpSpPr>
        <p:grpSpPr>
          <a:xfrm>
            <a:off x="-571995" y="3060195"/>
            <a:ext cx="13535890" cy="2842855"/>
            <a:chOff x="-571995" y="3060195"/>
            <a:chExt cx="13535890" cy="2842855"/>
          </a:xfrm>
        </p:grpSpPr>
        <p:sp>
          <p:nvSpPr>
            <p:cNvPr id="6" name="TextBox 5"/>
            <p:cNvSpPr txBox="1"/>
            <p:nvPr/>
          </p:nvSpPr>
          <p:spPr>
            <a:xfrm>
              <a:off x="-571995" y="4970260"/>
              <a:ext cx="710144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panose="020F0502020204030204"/>
                  <a:ea typeface="+mn-ea"/>
                  <a:cs typeface="+mn-cs"/>
                </a:rPr>
                <a:t>Good prognosis</a:t>
              </a:r>
            </a:p>
          </p:txBody>
        </p:sp>
        <p:sp>
          <p:nvSpPr>
            <p:cNvPr id="7" name="TextBox 6"/>
            <p:cNvSpPr txBox="1"/>
            <p:nvPr/>
          </p:nvSpPr>
          <p:spPr>
            <a:xfrm>
              <a:off x="5862451" y="4979720"/>
              <a:ext cx="710144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mn-cs"/>
                </a:rPr>
                <a:t>Poor prognosis</a:t>
              </a:r>
            </a:p>
          </p:txBody>
        </p:sp>
        <p:sp>
          <p:nvSpPr>
            <p:cNvPr id="9" name="Down Arrow 8"/>
            <p:cNvSpPr/>
            <p:nvPr/>
          </p:nvSpPr>
          <p:spPr>
            <a:xfrm rot="2700000">
              <a:off x="4773181" y="3060195"/>
              <a:ext cx="386908" cy="2393161"/>
            </a:xfrm>
            <a:prstGeom prst="downArrow">
              <a:avLst>
                <a:gd name="adj1" fmla="val 50000"/>
                <a:gd name="adj2" fmla="val 79506"/>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Down Arrow 9"/>
            <p:cNvSpPr/>
            <p:nvPr/>
          </p:nvSpPr>
          <p:spPr>
            <a:xfrm rot="18900000" flipH="1">
              <a:off x="6905241" y="3060195"/>
              <a:ext cx="386908" cy="2393161"/>
            </a:xfrm>
            <a:prstGeom prst="downArrow">
              <a:avLst>
                <a:gd name="adj1" fmla="val 50000"/>
                <a:gd name="adj2" fmla="val 7950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 name="TextBox 11"/>
          <p:cNvSpPr txBox="1"/>
          <p:nvPr/>
        </p:nvSpPr>
        <p:spPr>
          <a:xfrm>
            <a:off x="178130" y="391396"/>
            <a:ext cx="4061361"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prstClr val="black"/>
                </a:solidFill>
                <a:effectLst/>
                <a:uLnTx/>
                <a:uFillTx/>
                <a:latin typeface="Calibri" panose="020F0502020204030204"/>
                <a:ea typeface="+mn-ea"/>
                <a:cs typeface="+mn-cs"/>
              </a:rPr>
              <a:t>Can a GEP test impact on management of advanced CSCC?</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66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072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3D6F9-2EFE-4C6C-A9D7-1710F516EFF0}"/>
              </a:ext>
            </a:extLst>
          </p:cNvPr>
          <p:cNvSpPr>
            <a:spLocks noChangeArrowheads="1"/>
          </p:cNvSpPr>
          <p:nvPr/>
        </p:nvSpPr>
        <p:spPr bwMode="auto">
          <a:xfrm rot="10800000" flipH="1">
            <a:off x="16933" y="73348"/>
            <a:ext cx="12192000" cy="678466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lIns="91388" tIns="45694" rIns="91388" bIns="45694"/>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a:ln>
                <a:noFill/>
              </a:ln>
              <a:solidFill>
                <a:srgbClr val="FFFFFF"/>
              </a:solidFill>
              <a:effectLst/>
              <a:uLnTx/>
              <a:uFillTx/>
              <a:latin typeface="Arial" pitchFamily="34" charset="0"/>
              <a:ea typeface="MS PGothic" pitchFamily="34" charset="-128"/>
              <a:cs typeface="Helvetica"/>
              <a:sym typeface="Helvetica"/>
            </a:endParaRPr>
          </a:p>
        </p:txBody>
      </p:sp>
      <p:sp>
        <p:nvSpPr>
          <p:cNvPr id="2" name="TextBox 1">
            <a:extLst>
              <a:ext uri="{FF2B5EF4-FFF2-40B4-BE49-F238E27FC236}">
                <a16:creationId xmlns:a16="http://schemas.microsoft.com/office/drawing/2014/main" id="{0FDD0206-ECEF-41F0-AF0C-F78525FFA447}"/>
              </a:ext>
            </a:extLst>
          </p:cNvPr>
          <p:cNvSpPr txBox="1"/>
          <p:nvPr/>
        </p:nvSpPr>
        <p:spPr>
          <a:xfrm>
            <a:off x="1372850" y="1415203"/>
            <a:ext cx="9134220" cy="830997"/>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rPr>
              <a:t>Therapeutic Options</a:t>
            </a:r>
          </a:p>
        </p:txBody>
      </p:sp>
      <p:pic>
        <p:nvPicPr>
          <p:cNvPr id="5" name="Picture 4">
            <a:extLst>
              <a:ext uri="{FF2B5EF4-FFF2-40B4-BE49-F238E27FC236}">
                <a16:creationId xmlns:a16="http://schemas.microsoft.com/office/drawing/2014/main" id="{5A5BB63E-3FE4-42B9-B0F9-08E506151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2927" y="2580847"/>
            <a:ext cx="5576703" cy="2543760"/>
          </a:xfrm>
          <a:prstGeom prst="rect">
            <a:avLst/>
          </a:prstGeom>
        </p:spPr>
      </p:pic>
    </p:spTree>
    <p:extLst>
      <p:ext uri="{BB962C8B-B14F-4D97-AF65-F5344CB8AC3E}">
        <p14:creationId xmlns:p14="http://schemas.microsoft.com/office/powerpoint/2010/main" val="3108900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CA660DF-277B-4160-834D-0D152427E15D}"/>
              </a:ext>
            </a:extLst>
          </p:cNvPr>
          <p:cNvGrpSpPr/>
          <p:nvPr/>
        </p:nvGrpSpPr>
        <p:grpSpPr>
          <a:xfrm>
            <a:off x="766119" y="1788672"/>
            <a:ext cx="11888592" cy="2585323"/>
            <a:chOff x="766119" y="506627"/>
            <a:chExt cx="11888592" cy="2585323"/>
          </a:xfrm>
        </p:grpSpPr>
        <p:sp>
          <p:nvSpPr>
            <p:cNvPr id="2" name="TextBox 1"/>
            <p:cNvSpPr txBox="1"/>
            <p:nvPr/>
          </p:nvSpPr>
          <p:spPr>
            <a:xfrm>
              <a:off x="766119" y="506627"/>
              <a:ext cx="3101546" cy="25853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5400" b="1" i="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PD-1</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5400" b="1" i="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5400" b="1" i="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CTLA-4</a:t>
              </a:r>
            </a:p>
          </p:txBody>
        </p:sp>
        <p:sp>
          <p:nvSpPr>
            <p:cNvPr id="4" name="TextBox 3"/>
            <p:cNvSpPr txBox="1"/>
            <p:nvPr/>
          </p:nvSpPr>
          <p:spPr>
            <a:xfrm>
              <a:off x="4880036" y="1476122"/>
              <a:ext cx="7774675"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1" i="1"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Immune  Checkpoint Blockade </a:t>
              </a:r>
            </a:p>
          </p:txBody>
        </p:sp>
        <p:grpSp>
          <p:nvGrpSpPr>
            <p:cNvPr id="9" name="Group 8"/>
            <p:cNvGrpSpPr/>
            <p:nvPr/>
          </p:nvGrpSpPr>
          <p:grpSpPr>
            <a:xfrm>
              <a:off x="3065373" y="1120685"/>
              <a:ext cx="1593862" cy="1333130"/>
              <a:chOff x="3065373" y="1120685"/>
              <a:chExt cx="1593862" cy="1333130"/>
            </a:xfrm>
          </p:grpSpPr>
          <p:sp>
            <p:nvSpPr>
              <p:cNvPr id="5" name="Right Arrow 4"/>
              <p:cNvSpPr/>
              <p:nvPr/>
            </p:nvSpPr>
            <p:spPr>
              <a:xfrm rot="1509246">
                <a:off x="3076095" y="1120685"/>
                <a:ext cx="1583140" cy="313898"/>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ight Arrow 6"/>
              <p:cNvSpPr/>
              <p:nvPr/>
            </p:nvSpPr>
            <p:spPr>
              <a:xfrm rot="20308219">
                <a:off x="3065373" y="2139917"/>
                <a:ext cx="1583140" cy="313898"/>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1"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227931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Line 2"/>
          <p:cNvSpPr>
            <a:spLocks noChangeShapeType="1"/>
          </p:cNvSpPr>
          <p:nvPr/>
        </p:nvSpPr>
        <p:spPr bwMode="auto">
          <a:xfrm>
            <a:off x="1524000" y="1038225"/>
            <a:ext cx="9144000" cy="0"/>
          </a:xfrm>
          <a:prstGeom prst="line">
            <a:avLst/>
          </a:prstGeom>
          <a:noFill/>
          <a:ln w="38100">
            <a:solidFill>
              <a:srgbClr val="990000"/>
            </a:solidFill>
            <a:round/>
            <a:headEnd/>
            <a:tailEnd/>
          </a:ln>
          <a:extLst>
            <a:ext uri="{909E8E84-426E-40dd-AFC4-6F175D3DCCD1}">
              <a14:hiddenFill xmlns="" xmlns:a14="http://schemas.microsoft.com/office/drawing/2010/main">
                <a:no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Tahoma"/>
            </a:endParaRPr>
          </a:p>
        </p:txBody>
      </p:sp>
      <p:sp>
        <p:nvSpPr>
          <p:cNvPr id="123907" name="Rectangle 2"/>
          <p:cNvSpPr>
            <a:spLocks noChangeArrowheads="1"/>
          </p:cNvSpPr>
          <p:nvPr/>
        </p:nvSpPr>
        <p:spPr bwMode="auto">
          <a:xfrm>
            <a:off x="5583238" y="2625726"/>
            <a:ext cx="9144000" cy="366713"/>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a:spAutoFit/>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 typeface="Monotype Sorts" pitchFamily="-84" charset="2"/>
              <a:buChar char="4"/>
              <a:tabLst/>
              <a:defRPr/>
            </a:pPr>
            <a:endParaRPr kumimoji="0" lang="en-US" altLang="en-US" sz="1800" b="0" i="0" u="none" strike="noStrike" kern="0" cap="none" spc="0" normalizeH="0" baseline="0" noProof="0">
              <a:ln>
                <a:noFill/>
              </a:ln>
              <a:solidFill>
                <a:srgbClr val="FFFFFF"/>
              </a:solidFill>
              <a:effectLst/>
              <a:uLnTx/>
              <a:uFillTx/>
              <a:latin typeface="Calibri" pitchFamily="34" charset="0"/>
              <a:ea typeface="MS PGothic" pitchFamily="34" charset="-128"/>
              <a:cs typeface="Tahoma"/>
            </a:endParaRPr>
          </a:p>
        </p:txBody>
      </p:sp>
      <p:sp>
        <p:nvSpPr>
          <p:cNvPr id="2353155" name="Text Box 3"/>
          <p:cNvSpPr txBox="1">
            <a:spLocks noChangeArrowheads="1"/>
          </p:cNvSpPr>
          <p:nvPr/>
        </p:nvSpPr>
        <p:spPr bwMode="auto">
          <a:xfrm>
            <a:off x="1564749" y="182563"/>
            <a:ext cx="10439807" cy="769441"/>
          </a:xfrm>
          <a:prstGeom prst="rect">
            <a:avLst/>
          </a:prstGeom>
          <a:noFill/>
          <a:ln w="50800">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rgbClr val="FFF88C"/>
                </a:solidFill>
                <a:effectLst>
                  <a:outerShdw blurRad="38100" dist="38100" dir="2700000" algn="tl">
                    <a:srgbClr val="000000"/>
                  </a:outerShdw>
                </a:effectLst>
                <a:uLnTx/>
                <a:uFillTx/>
                <a:latin typeface="Calibri" panose="020F0502020204030204" pitchFamily="34" charset="0"/>
                <a:ea typeface="ＭＳ Ｐゴシック" charset="0"/>
                <a:cs typeface="Tahoma"/>
              </a:rPr>
              <a:t>We Request That You…</a:t>
            </a:r>
          </a:p>
        </p:txBody>
      </p:sp>
      <p:sp>
        <p:nvSpPr>
          <p:cNvPr id="2353156" name="Rectangle 4"/>
          <p:cNvSpPr>
            <a:spLocks noGrp="1" noChangeArrowheads="1"/>
          </p:cNvSpPr>
          <p:nvPr>
            <p:ph type="title" idx="4294967295"/>
          </p:nvPr>
        </p:nvSpPr>
        <p:spPr>
          <a:xfrm>
            <a:off x="355537" y="1125380"/>
            <a:ext cx="4724400" cy="5267325"/>
          </a:xfrm>
          <a:prstGeom prst="rect">
            <a:avLst/>
          </a:prstGeom>
          <a:ln w="38100">
            <a:noFill/>
          </a:ln>
        </p:spPr>
        <p:txBody>
          <a:bodyPr lIns="96793" tIns="47547" rIns="96793" bIns="47547"/>
          <a:lstStyle/>
          <a:p>
            <a:pPr marL="398463" indent="-398463" algn="l">
              <a:spcBef>
                <a:spcPct val="10000"/>
              </a:spcBef>
              <a:buClr>
                <a:srgbClr val="CC0000"/>
              </a:buClr>
              <a:buFont typeface="Arial Black" pitchFamily="34" charset="0"/>
              <a:buChar char="►"/>
              <a:defRPr/>
            </a:pPr>
            <a:r>
              <a:rPr lang="en-US" i="1" dirty="0">
                <a:solidFill>
                  <a:srgbClr val="FFFDC9"/>
                </a:solidFill>
                <a:latin typeface="Calibri" panose="020F0502020204030204" pitchFamily="34" charset="0"/>
                <a:ea typeface="ＭＳ Ｐゴシック" pitchFamily="34" charset="-128"/>
              </a:rPr>
              <a:t>PLEASE FILL OUT</a:t>
            </a:r>
            <a:r>
              <a:rPr lang="en-US" sz="2000" i="1" dirty="0">
                <a:solidFill>
                  <a:srgbClr val="FFFDC9"/>
                </a:solidFill>
                <a:latin typeface="Calibri" panose="020F0502020204030204" pitchFamily="34" charset="0"/>
              </a:rPr>
              <a:t> </a:t>
            </a:r>
            <a:br>
              <a:rPr lang="en-US" sz="2000" i="1" dirty="0">
                <a:solidFill>
                  <a:srgbClr val="FFFDC9"/>
                </a:solidFill>
                <a:latin typeface="Calibri" panose="020F0502020204030204" pitchFamily="34" charset="0"/>
              </a:rPr>
            </a:br>
            <a:br>
              <a:rPr lang="en-US" sz="2400" dirty="0">
                <a:solidFill>
                  <a:srgbClr val="FFFDC9"/>
                </a:solidFill>
                <a:latin typeface="Calibri" panose="020F0502020204030204" pitchFamily="34" charset="0"/>
              </a:rPr>
            </a:br>
            <a:endParaRPr lang="en-US" sz="2000" dirty="0">
              <a:solidFill>
                <a:srgbClr val="FFFDC9"/>
              </a:solidFill>
              <a:latin typeface="Calibri" panose="020F0502020204030204" pitchFamily="34" charset="0"/>
            </a:endParaRPr>
          </a:p>
        </p:txBody>
      </p:sp>
      <p:sp>
        <p:nvSpPr>
          <p:cNvPr id="4004870" name="Rectangle 6"/>
          <p:cNvSpPr>
            <a:spLocks noChangeArrowheads="1"/>
          </p:cNvSpPr>
          <p:nvPr/>
        </p:nvSpPr>
        <p:spPr bwMode="auto">
          <a:xfrm>
            <a:off x="8213726" y="2870201"/>
            <a:ext cx="227013" cy="442913"/>
          </a:xfrm>
          <a:prstGeom prst="rect">
            <a:avLst/>
          </a:prstGeom>
          <a:noFill/>
          <a:ln w="12700">
            <a:noFill/>
            <a:miter lim="800000"/>
            <a:headEnd/>
            <a:tailEnd/>
          </a:ln>
          <a:effectLst/>
        </p:spPr>
        <p:txBody>
          <a:bodyPr wrap="none" tIns="91440" rIns="45720">
            <a:spAutoFit/>
          </a:bodyPr>
          <a:lstStyle/>
          <a:p>
            <a:pPr marL="0" marR="0" lvl="0" indent="0" algn="l" defTabSz="914400" rtl="0" eaLnBrk="1" fontAlgn="auto" latinLnBrk="0" hangingPunct="1">
              <a:lnSpc>
                <a:spcPct val="90000"/>
              </a:lnSpc>
              <a:spcBef>
                <a:spcPts val="0"/>
              </a:spcBef>
              <a:spcAft>
                <a:spcPts val="0"/>
              </a:spcAft>
              <a:buClr>
                <a:srgbClr val="D60093"/>
              </a:buClr>
              <a:buSzPct val="68000"/>
              <a:buFont typeface="Wingdings" pitchFamily="2" charset="2"/>
              <a:buChar char="§"/>
              <a:tabLst/>
              <a:defRPr/>
            </a:pPr>
            <a:endParaRPr kumimoji="0" lang="en-US" sz="2200" b="0" i="0" u="none" strike="noStrike" kern="0" cap="none" spc="0" normalizeH="0" baseline="0" noProof="0">
              <a:ln>
                <a:noFill/>
              </a:ln>
              <a:solidFill>
                <a:sysClr val="windowText" lastClr="000000"/>
              </a:solidFill>
              <a:effectLst>
                <a:outerShdw blurRad="38100" dist="38100" dir="2700000" algn="tl">
                  <a:srgbClr val="000000"/>
                </a:outerShdw>
              </a:effectLst>
              <a:uLnTx/>
              <a:uFillTx/>
              <a:latin typeface="Calibri" panose="020F0502020204030204" pitchFamily="34" charset="0"/>
              <a:ea typeface="ＭＳ Ｐゴシック" charset="0"/>
              <a:cs typeface="Tahoma"/>
            </a:endParaRPr>
          </a:p>
        </p:txBody>
      </p:sp>
      <p:sp>
        <p:nvSpPr>
          <p:cNvPr id="123911" name="Line 10"/>
          <p:cNvSpPr>
            <a:spLocks noChangeShapeType="1"/>
          </p:cNvSpPr>
          <p:nvPr/>
        </p:nvSpPr>
        <p:spPr bwMode="auto">
          <a:xfrm>
            <a:off x="1517650" y="1047750"/>
            <a:ext cx="9144000" cy="0"/>
          </a:xfrm>
          <a:prstGeom prst="line">
            <a:avLst/>
          </a:prstGeom>
          <a:noFill/>
          <a:ln w="38100">
            <a:solidFill>
              <a:srgbClr val="000000"/>
            </a:solidFill>
            <a:round/>
            <a:headEnd/>
            <a:tailEnd/>
          </a:ln>
          <a:extLst>
            <a:ext uri="{909E8E84-426E-40dd-AFC4-6F175D3DCCD1}">
              <a14:hiddenFill xmlns="" xmlns:a14="http://schemas.microsoft.com/office/drawing/2010/main">
                <a:no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Tahoma"/>
            </a:endParaRPr>
          </a:p>
        </p:txBody>
      </p:sp>
      <p:sp>
        <p:nvSpPr>
          <p:cNvPr id="11" name="TextBox 10"/>
          <p:cNvSpPr txBox="1"/>
          <p:nvPr/>
        </p:nvSpPr>
        <p:spPr bwMode="auto">
          <a:xfrm>
            <a:off x="355537" y="1382231"/>
            <a:ext cx="7015647" cy="501675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1"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rPr>
              <a:t>QUESTION AND ANSWER (Q&amp;A)</a:t>
            </a:r>
            <a:r>
              <a:rPr kumimoji="0" lang="en-US" sz="3200" b="0"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rPr>
              <a:t> </a:t>
            </a:r>
            <a:r>
              <a:rPr kumimoji="0" lang="en-US" sz="3200" b="0" i="1"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rPr>
              <a:t>CARDS</a:t>
            </a:r>
            <a:r>
              <a:rPr kumimoji="0" lang="en-US" sz="3200" b="0"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rPr>
              <a:t> </a:t>
            </a:r>
            <a:r>
              <a:rPr kumimoji="0" lang="en-US" sz="3200" b="0" i="0" u="sng"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as program proceeds</a:t>
            </a: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 so we can collect them and discuss during the Q&amp;A session</a:t>
            </a:r>
            <a:b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br>
            <a:br>
              <a:rPr kumimoji="0" lang="en-US" sz="3200" b="0" i="0" u="none" strike="noStrike" kern="0" cap="none" spc="0" normalizeH="0" baseline="0" noProof="0" dirty="0">
                <a:ln>
                  <a:noFill/>
                </a:ln>
                <a:solidFill>
                  <a:sysClr val="windowText" lastClr="000000"/>
                </a:solidFill>
                <a:effectLst>
                  <a:outerShdw blurRad="38100" dist="38100" dir="2700000" algn="tl">
                    <a:srgbClr val="000000"/>
                  </a:outerShdw>
                </a:effectLst>
                <a:uLnTx/>
                <a:uFillTx/>
                <a:latin typeface="Calibri" panose="020F0502020204030204" pitchFamily="34" charset="0"/>
                <a:ea typeface="ＭＳ Ｐゴシック" charset="0"/>
                <a:cs typeface="Tahoma"/>
              </a:rPr>
            </a:br>
            <a:r>
              <a:rPr kumimoji="0" lang="en-US" sz="3200" b="0" i="1"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ＭＳ Ｐゴシック" charset="0"/>
                <a:cs typeface="Tahoma"/>
              </a:rPr>
              <a:t>Help us improve by</a:t>
            </a: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 completing and returning the program survey and evaluation forms to staff outside the meeting room.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 </a:t>
            </a:r>
            <a:endPar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endParaRPr>
          </a:p>
        </p:txBody>
      </p:sp>
      <p:pic>
        <p:nvPicPr>
          <p:cNvPr id="12" name="Picture 11">
            <a:extLst>
              <a:ext uri="{FF2B5EF4-FFF2-40B4-BE49-F238E27FC236}">
                <a16:creationId xmlns:a16="http://schemas.microsoft.com/office/drawing/2014/main" id="{CA8D15DF-81B7-4543-BFDF-7C44EB0BB822}"/>
              </a:ext>
            </a:extLst>
          </p:cNvPr>
          <p:cNvPicPr>
            <a:picLocks noChangeAspect="1"/>
          </p:cNvPicPr>
          <p:nvPr/>
        </p:nvPicPr>
        <p:blipFill>
          <a:blip r:embed="rId3"/>
          <a:stretch>
            <a:fillRect/>
          </a:stretch>
        </p:blipFill>
        <p:spPr>
          <a:xfrm>
            <a:off x="8406878" y="1582033"/>
            <a:ext cx="3497990" cy="4567058"/>
          </a:xfrm>
          <a:prstGeom prst="rect">
            <a:avLst/>
          </a:prstGeom>
        </p:spPr>
      </p:pic>
    </p:spTree>
    <p:extLst>
      <p:ext uri="{BB962C8B-B14F-4D97-AF65-F5344CB8AC3E}">
        <p14:creationId xmlns:p14="http://schemas.microsoft.com/office/powerpoint/2010/main" val="29294776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5DDFD8E-8838-4CF2-BE27-53B3774B8806}"/>
              </a:ext>
            </a:extLst>
          </p:cNvPr>
          <p:cNvSpPr/>
          <p:nvPr/>
        </p:nvSpPr>
        <p:spPr bwMode="auto">
          <a:xfrm>
            <a:off x="2288419" y="1463151"/>
            <a:ext cx="6260496" cy="4502220"/>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186612"/>
            <a:ext cx="10137289" cy="677108"/>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Immune Checkpoint Blockade</a:t>
            </a:r>
          </a:p>
        </p:txBody>
      </p:sp>
      <p:graphicFrame>
        <p:nvGraphicFramePr>
          <p:cNvPr id="18" name="Table 17">
            <a:extLst>
              <a:ext uri="{FF2B5EF4-FFF2-40B4-BE49-F238E27FC236}">
                <a16:creationId xmlns:a16="http://schemas.microsoft.com/office/drawing/2014/main" id="{B711E168-6147-4486-B316-3643BA11D8FA}"/>
              </a:ext>
            </a:extLst>
          </p:cNvPr>
          <p:cNvGraphicFramePr>
            <a:graphicFrameLocks noGrp="1"/>
          </p:cNvGraphicFramePr>
          <p:nvPr>
            <p:extLst/>
          </p:nvPr>
        </p:nvGraphicFramePr>
        <p:xfrm>
          <a:off x="2409371" y="1572751"/>
          <a:ext cx="5958645" cy="4297080"/>
        </p:xfrm>
        <a:graphic>
          <a:graphicData uri="http://schemas.openxmlformats.org/drawingml/2006/table">
            <a:tbl>
              <a:tblPr firstRow="1" bandRow="1">
                <a:tableStyleId>{5C22544A-7EE6-4342-B048-85BDC9FD1C3A}</a:tableStyleId>
              </a:tblPr>
              <a:tblGrid>
                <a:gridCol w="2469703">
                  <a:extLst>
                    <a:ext uri="{9D8B030D-6E8A-4147-A177-3AD203B41FA5}">
                      <a16:colId xmlns:a16="http://schemas.microsoft.com/office/drawing/2014/main" val="20002"/>
                    </a:ext>
                  </a:extLst>
                </a:gridCol>
                <a:gridCol w="3488942">
                  <a:extLst>
                    <a:ext uri="{9D8B030D-6E8A-4147-A177-3AD203B41FA5}">
                      <a16:colId xmlns:a16="http://schemas.microsoft.com/office/drawing/2014/main" val="20003"/>
                    </a:ext>
                  </a:extLst>
                </a:gridCol>
              </a:tblGrid>
              <a:tr h="859416">
                <a:tc>
                  <a:txBody>
                    <a:bodyPr/>
                    <a:lstStyle/>
                    <a:p>
                      <a:pPr algn="ctr"/>
                      <a:r>
                        <a:rPr lang="en-US" sz="2800" dirty="0">
                          <a:solidFill>
                            <a:schemeClr val="bg2"/>
                          </a:solidFill>
                          <a:latin typeface="Calibri" panose="020F0502020204030204" pitchFamily="34" charset="0"/>
                          <a:cs typeface="Calibri" panose="020F0502020204030204" pitchFamily="34" charset="0"/>
                        </a:rPr>
                        <a:t>CTLA-4</a:t>
                      </a: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rgbClr val="929292"/>
                        </a:gs>
                        <a:gs pos="50000">
                          <a:schemeClr val="tx1">
                            <a:lumMod val="85000"/>
                          </a:schemeClr>
                        </a:gs>
                        <a:gs pos="99000">
                          <a:srgbClr val="929292"/>
                        </a:gs>
                      </a:gsLst>
                      <a:lin ang="0" scaled="0"/>
                    </a:gradFill>
                  </a:tcPr>
                </a:tc>
                <a:tc>
                  <a:txBody>
                    <a:bodyPr/>
                    <a:lstStyle/>
                    <a:p>
                      <a:pPr algn="ctr"/>
                      <a:r>
                        <a:rPr lang="en-US" sz="2800" dirty="0">
                          <a:solidFill>
                            <a:schemeClr val="bg2"/>
                          </a:solidFill>
                          <a:latin typeface="Calibri" panose="020F0502020204030204" pitchFamily="34" charset="0"/>
                          <a:cs typeface="Calibri" panose="020F0502020204030204" pitchFamily="34" charset="0"/>
                        </a:rPr>
                        <a:t>PD-1</a:t>
                      </a: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rgbClr val="929292"/>
                        </a:gs>
                        <a:gs pos="50000">
                          <a:schemeClr val="tx1">
                            <a:lumMod val="85000"/>
                          </a:schemeClr>
                        </a:gs>
                        <a:gs pos="99000">
                          <a:srgbClr val="929292"/>
                        </a:gs>
                      </a:gsLst>
                      <a:lin ang="0" scaled="0"/>
                    </a:gradFill>
                  </a:tcPr>
                </a:tc>
                <a:extLst>
                  <a:ext uri="{0D108BD9-81ED-4DB2-BD59-A6C34878D82A}">
                    <a16:rowId xmlns:a16="http://schemas.microsoft.com/office/drawing/2014/main" val="10000"/>
                  </a:ext>
                </a:extLst>
              </a:tr>
              <a:tr h="859416">
                <a:tc>
                  <a:txBody>
                    <a:bodyPr/>
                    <a:lstStyle/>
                    <a:p>
                      <a:pPr algn="ctr"/>
                      <a:r>
                        <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Ipilimumab</a:t>
                      </a: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50000">
                          <a:srgbClr val="00749C"/>
                        </a:gs>
                        <a:gs pos="2000">
                          <a:srgbClr val="005370"/>
                        </a:gs>
                        <a:gs pos="100000">
                          <a:srgbClr val="005370"/>
                        </a:gs>
                      </a:gsLst>
                      <a:lin ang="10800000" scaled="0"/>
                    </a:gradFill>
                  </a:tcPr>
                </a:tc>
                <a:tc>
                  <a:txBody>
                    <a:bodyPr/>
                    <a:lstStyle/>
                    <a:p>
                      <a:pPr algn="ctr"/>
                      <a:r>
                        <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Cemiplimab</a:t>
                      </a: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859416">
                <a:tc>
                  <a:txBody>
                    <a:bodyPr/>
                    <a:lstStyle/>
                    <a:p>
                      <a:pPr algn="ct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50000">
                          <a:srgbClr val="00749C"/>
                        </a:gs>
                        <a:gs pos="2000">
                          <a:srgbClr val="005370"/>
                        </a:gs>
                        <a:gs pos="100000">
                          <a:srgbClr val="005370"/>
                        </a:gs>
                      </a:gsLst>
                      <a:lin ang="10800000" scaled="0"/>
                    </a:gradFill>
                  </a:tcPr>
                </a:tc>
                <a:tc>
                  <a:txBody>
                    <a:bodyPr/>
                    <a:lstStyle/>
                    <a:p>
                      <a:pPr algn="ctr"/>
                      <a:r>
                        <a:rPr lang="en-US" sz="2400" b="1"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Nivolumab</a:t>
                      </a: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859416">
                <a:tc>
                  <a:txBody>
                    <a:bodyPr/>
                    <a:lstStyle/>
                    <a:p>
                      <a:pPr algn="ct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50000">
                          <a:srgbClr val="00749C"/>
                        </a:gs>
                        <a:gs pos="2000">
                          <a:srgbClr val="005370"/>
                        </a:gs>
                        <a:gs pos="100000">
                          <a:srgbClr val="005370"/>
                        </a:gs>
                      </a:gsLst>
                      <a:lin ang="10800000" scaled="0"/>
                    </a:gradFill>
                  </a:tcPr>
                </a:tc>
                <a:tc>
                  <a:txBody>
                    <a:bodyPr/>
                    <a:lstStyle/>
                    <a:p>
                      <a:pPr algn="ctr"/>
                      <a:r>
                        <a:rPr lang="en-US" sz="2400" b="1"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Pembrolizumab</a:t>
                      </a: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859416">
                <a:tc>
                  <a:txBody>
                    <a:bodyPr/>
                    <a:lstStyle/>
                    <a:p>
                      <a:pPr algn="ct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gradFill>
                      <a:gsLst>
                        <a:gs pos="50000">
                          <a:srgbClr val="00749C"/>
                        </a:gs>
                        <a:gs pos="2000">
                          <a:srgbClr val="005370"/>
                        </a:gs>
                        <a:gs pos="100000">
                          <a:srgbClr val="005370"/>
                        </a:gs>
                      </a:gsLst>
                      <a:lin ang="10800000" scaled="0"/>
                    </a:gradFill>
                  </a:tcPr>
                </a:tc>
                <a:tc>
                  <a:txBody>
                    <a:bodyPr/>
                    <a:lstStyle/>
                    <a:p>
                      <a:pPr algn="ctr"/>
                      <a:r>
                        <a:rPr lang="en-US" sz="2400" b="1"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Atezolizumab</a:t>
                      </a:r>
                      <a:endParaRPr lang="en-U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341869758"/>
                  </a:ext>
                </a:extLst>
              </a:tr>
            </a:tbl>
          </a:graphicData>
        </a:graphic>
      </p:graphicFrame>
    </p:spTree>
    <p:extLst>
      <p:ext uri="{BB962C8B-B14F-4D97-AF65-F5344CB8AC3E}">
        <p14:creationId xmlns:p14="http://schemas.microsoft.com/office/powerpoint/2010/main" val="3121742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17AFE7D-B870-438A-AD88-E94D5958E24C}"/>
              </a:ext>
            </a:extLst>
          </p:cNvPr>
          <p:cNvSpPr/>
          <p:nvPr/>
        </p:nvSpPr>
        <p:spPr bwMode="auto">
          <a:xfrm>
            <a:off x="3014133" y="4115720"/>
            <a:ext cx="4460724" cy="2507631"/>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Pembrolizumab for CSCC</a:t>
            </a:r>
          </a:p>
        </p:txBody>
      </p:sp>
      <p:sp>
        <p:nvSpPr>
          <p:cNvPr id="6" name="Rectangle 8">
            <a:extLst>
              <a:ext uri="{FF2B5EF4-FFF2-40B4-BE49-F238E27FC236}">
                <a16:creationId xmlns:a16="http://schemas.microsoft.com/office/drawing/2014/main" id="{7DE5FC3C-5B99-497C-9ED0-61EF06AA366B}"/>
              </a:ext>
            </a:extLst>
          </p:cNvPr>
          <p:cNvSpPr txBox="1">
            <a:spLocks noChangeArrowheads="1"/>
          </p:cNvSpPr>
          <p:nvPr/>
        </p:nvSpPr>
        <p:spPr bwMode="auto">
          <a:xfrm>
            <a:off x="458841" y="1121381"/>
            <a:ext cx="11257614" cy="270590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1 patient with 1.6x1.6cm mass in temporal fossa with negative lymph nodes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Patient received local resection, 6 months of cetuximab, and radiation</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1 year later, patient developed unresectable recurrence</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IHC was strongly positive for PD-1 ligand</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2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FFFFFF"/>
              </a:buClr>
              <a:buSzPct val="68000"/>
              <a:buFont typeface="Arial" pitchFamily="34" charset="0"/>
              <a:buChar char="●"/>
              <a:tabLst/>
              <a:defRPr/>
            </a:pPr>
            <a:endParaRPr kumimoji="0" lang="en-US" sz="2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7" name="Text Box 4">
            <a:extLst>
              <a:ext uri="{FF2B5EF4-FFF2-40B4-BE49-F238E27FC236}">
                <a16:creationId xmlns:a16="http://schemas.microsoft.com/office/drawing/2014/main" id="{AB9A3BC0-D979-42FA-94E4-4EB16BB7C329}"/>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Chang, et al. JAMA Dermatol. 2016.</a:t>
            </a:r>
          </a:p>
        </p:txBody>
      </p:sp>
      <p:pic>
        <p:nvPicPr>
          <p:cNvPr id="10" name="Picture 9">
            <a:extLst>
              <a:ext uri="{FF2B5EF4-FFF2-40B4-BE49-F238E27FC236}">
                <a16:creationId xmlns:a16="http://schemas.microsoft.com/office/drawing/2014/main" id="{78EDE2CD-B4B3-4B8D-981A-2A843578B3EB}"/>
              </a:ext>
            </a:extLst>
          </p:cNvPr>
          <p:cNvPicPr>
            <a:picLocks noChangeAspect="1"/>
          </p:cNvPicPr>
          <p:nvPr/>
        </p:nvPicPr>
        <p:blipFill>
          <a:blip r:embed="rId2"/>
          <a:stretch>
            <a:fillRect/>
          </a:stretch>
        </p:blipFill>
        <p:spPr>
          <a:xfrm>
            <a:off x="3136895" y="4216360"/>
            <a:ext cx="4217850" cy="2320000"/>
          </a:xfrm>
          <a:prstGeom prst="rect">
            <a:avLst/>
          </a:prstGeom>
        </p:spPr>
      </p:pic>
      <p:sp>
        <p:nvSpPr>
          <p:cNvPr id="11" name="TextBox 10">
            <a:extLst>
              <a:ext uri="{FF2B5EF4-FFF2-40B4-BE49-F238E27FC236}">
                <a16:creationId xmlns:a16="http://schemas.microsoft.com/office/drawing/2014/main" id="{DB6C584B-3715-4484-B7BA-6212B37CEB5D}"/>
              </a:ext>
            </a:extLst>
          </p:cNvPr>
          <p:cNvSpPr txBox="1"/>
          <p:nvPr/>
        </p:nvSpPr>
        <p:spPr>
          <a:xfrm>
            <a:off x="8191735" y="4536290"/>
            <a:ext cx="265835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Left: Biopsy specimen prior to treatment.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Right: ICH shows a strong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PD-1 ligand expression. </a:t>
            </a:r>
          </a:p>
        </p:txBody>
      </p:sp>
    </p:spTree>
    <p:extLst>
      <p:ext uri="{BB962C8B-B14F-4D97-AF65-F5344CB8AC3E}">
        <p14:creationId xmlns:p14="http://schemas.microsoft.com/office/powerpoint/2010/main" val="7938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Pembrolizumab for CSCC</a:t>
            </a:r>
          </a:p>
        </p:txBody>
      </p:sp>
      <p:sp>
        <p:nvSpPr>
          <p:cNvPr id="8" name="Rectangle 8">
            <a:extLst>
              <a:ext uri="{FF2B5EF4-FFF2-40B4-BE49-F238E27FC236}">
                <a16:creationId xmlns:a16="http://schemas.microsoft.com/office/drawing/2014/main" id="{52C858BD-3321-4136-9597-E0DDAC65A23C}"/>
              </a:ext>
            </a:extLst>
          </p:cNvPr>
          <p:cNvSpPr txBox="1">
            <a:spLocks noChangeArrowheads="1"/>
          </p:cNvSpPr>
          <p:nvPr/>
        </p:nvSpPr>
        <p:spPr bwMode="auto">
          <a:xfrm>
            <a:off x="531413" y="1585837"/>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Off label trial of pembrolizumab and patient was progression free after 6 cycles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Adverse effects: fatigue, chills, arthralgias, weight loss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1"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Conclusion: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Pembrolizumab stopped disease progression in a patient with unresectable CSCC. </a:t>
            </a:r>
          </a:p>
          <a:p>
            <a:pPr marL="801237" marR="0" lvl="1" indent="-345880" algn="l" defTabSz="914400" rtl="0" eaLnBrk="0" fontAlgn="base" latinLnBrk="0" hangingPunct="0">
              <a:lnSpc>
                <a:spcPct val="95000"/>
              </a:lnSpc>
              <a:spcBef>
                <a:spcPct val="25000"/>
              </a:spcBef>
              <a:spcAft>
                <a:spcPct val="0"/>
              </a:spcAft>
              <a:buClr>
                <a:srgbClr val="FFFFFF"/>
              </a:buClr>
              <a:buSzPct val="68000"/>
              <a:buFont typeface="Arial" pitchFamily="34" charset="0"/>
              <a:buChar char="●"/>
              <a:tabLst/>
              <a:defRPr/>
            </a:pPr>
            <a:endParaRPr kumimoji="0" lang="en-US" sz="28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9" name="Text Box 4">
            <a:extLst>
              <a:ext uri="{FF2B5EF4-FFF2-40B4-BE49-F238E27FC236}">
                <a16:creationId xmlns:a16="http://schemas.microsoft.com/office/drawing/2014/main" id="{99F1F47D-C25B-4473-B7F2-76F76D97B014}"/>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Chang, et al. JAMA Dermatol. 2016.</a:t>
            </a:r>
          </a:p>
        </p:txBody>
      </p:sp>
    </p:spTree>
    <p:extLst>
      <p:ext uri="{BB962C8B-B14F-4D97-AF65-F5344CB8AC3E}">
        <p14:creationId xmlns:p14="http://schemas.microsoft.com/office/powerpoint/2010/main" val="1546199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Pembrolizumab for CSCC</a:t>
            </a:r>
          </a:p>
        </p:txBody>
      </p:sp>
      <p:sp>
        <p:nvSpPr>
          <p:cNvPr id="6" name="Rectangle 8">
            <a:extLst>
              <a:ext uri="{FF2B5EF4-FFF2-40B4-BE49-F238E27FC236}">
                <a16:creationId xmlns:a16="http://schemas.microsoft.com/office/drawing/2014/main" id="{EF451626-62FF-4BC7-9F6D-8D8DCAD8FE62}"/>
              </a:ext>
            </a:extLst>
          </p:cNvPr>
          <p:cNvSpPr txBox="1">
            <a:spLocks noChangeArrowheads="1"/>
          </p:cNvSpPr>
          <p:nvPr/>
        </p:nvSpPr>
        <p:spPr bwMode="auto">
          <a:xfrm>
            <a:off x="458841"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T2 SCC patient undergoes local resection and radiation</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sym typeface="Wingdings" panose="05000000000000000000" pitchFamily="2" charset="2"/>
              </a:rPr>
              <a:t></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4 years later presents with unresectable recurrence</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3.9x2.4x2.2cm mass invading orbit and cavernous sinus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Strongly positive for MLH1 mutation</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sym typeface="Wingdings" panose="05000000000000000000" pitchFamily="2" charset="2"/>
              </a:rPr>
              <a:t> suspected DNA mismatch repair deficiency</a:t>
            </a: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Off label trial of pembrolizumab</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sym typeface="Wingdings" panose="05000000000000000000" pitchFamily="2" charset="2"/>
              </a:rPr>
              <a:t> </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Initial response after 2 cycles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Complete tumor regression seen after 12 months of treatment</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Adverse effects: fatigue</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a:t>
            </a:r>
            <a:r>
              <a:rPr kumimoji="0" lang="en-US" sz="32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Pembrolizumab induced complete tumor regression in a patient with unresectable CSCC. </a:t>
            </a:r>
          </a:p>
          <a:p>
            <a:pPr marL="801237" marR="0" lvl="1" indent="-345880" algn="l" defTabSz="914400" rtl="0" eaLnBrk="0" fontAlgn="base" latinLnBrk="0" hangingPunct="0">
              <a:lnSpc>
                <a:spcPct val="95000"/>
              </a:lnSpc>
              <a:spcBef>
                <a:spcPct val="25000"/>
              </a:spcBef>
              <a:spcAft>
                <a:spcPct val="0"/>
              </a:spcAft>
              <a:buClr>
                <a:srgbClr val="FFFFFF"/>
              </a:buClr>
              <a:buSzPct val="68000"/>
              <a:buFont typeface="Arial" pitchFamily="34" charset="0"/>
              <a:buChar char="●"/>
              <a:tabLst/>
              <a:defRPr/>
            </a:pPr>
            <a:endParaRPr kumimoji="0" lang="en-US" sz="2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7" name="Text Box 4">
            <a:extLst>
              <a:ext uri="{FF2B5EF4-FFF2-40B4-BE49-F238E27FC236}">
                <a16:creationId xmlns:a16="http://schemas.microsoft.com/office/drawing/2014/main" id="{877A594C-EDF3-400E-8297-3D0CC2518014}"/>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Assam, et al. Clin Skin Cancer. 2016.</a:t>
            </a:r>
          </a:p>
        </p:txBody>
      </p:sp>
    </p:spTree>
    <p:extLst>
      <p:ext uri="{BB962C8B-B14F-4D97-AF65-F5344CB8AC3E}">
        <p14:creationId xmlns:p14="http://schemas.microsoft.com/office/powerpoint/2010/main" val="3714791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Nivolumab for Recurrent CSCC</a:t>
            </a:r>
          </a:p>
        </p:txBody>
      </p:sp>
      <p:sp>
        <p:nvSpPr>
          <p:cNvPr id="8" name="Rectangle 8">
            <a:extLst>
              <a:ext uri="{FF2B5EF4-FFF2-40B4-BE49-F238E27FC236}">
                <a16:creationId xmlns:a16="http://schemas.microsoft.com/office/drawing/2014/main" id="{375E9929-FF28-497A-8055-4E5888589430}"/>
              </a:ext>
            </a:extLst>
          </p:cNvPr>
          <p:cNvSpPr txBox="1">
            <a:spLocks noChangeArrowheads="1"/>
          </p:cNvSpPr>
          <p:nvPr/>
        </p:nvSpPr>
        <p:spPr bwMode="auto">
          <a:xfrm>
            <a:off x="386270" y="1156393"/>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3 patients who had previously had chemo and PD-1 ligand positive CSCC</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Nivolumab is off label for CSCC, approved for lung SCC</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2 patients with partial response and receiving therapy for &gt;12 months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Patient 1: Partial remission after 39 cycles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Patient 2: Near complete remission after 39 cycles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Patient 3: Stable disease at 34 weeks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No adverse effects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a:t>
            </a:r>
            <a:r>
              <a:rPr kumimoji="0" lang="en-US" sz="2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Patients with CSCC who do not have access to clinical trials can be considered for off label therapy with PD1-i.  </a:t>
            </a:r>
          </a:p>
        </p:txBody>
      </p:sp>
      <p:sp>
        <p:nvSpPr>
          <p:cNvPr id="9" name="Text Box 4">
            <a:extLst>
              <a:ext uri="{FF2B5EF4-FFF2-40B4-BE49-F238E27FC236}">
                <a16:creationId xmlns:a16="http://schemas.microsoft.com/office/drawing/2014/main" id="{266EC236-E5C0-49BE-A966-5EA310D24E1E}"/>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Blum, et al. Eur J Dermatol. 2018.</a:t>
            </a:r>
          </a:p>
        </p:txBody>
      </p:sp>
    </p:spTree>
    <p:extLst>
      <p:ext uri="{BB962C8B-B14F-4D97-AF65-F5344CB8AC3E}">
        <p14:creationId xmlns:p14="http://schemas.microsoft.com/office/powerpoint/2010/main" val="814457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5CF9BA4-8425-456C-9791-3BF9444A60E9}"/>
              </a:ext>
            </a:extLst>
          </p:cNvPr>
          <p:cNvSpPr/>
          <p:nvPr/>
        </p:nvSpPr>
        <p:spPr bwMode="auto">
          <a:xfrm>
            <a:off x="2179043" y="1353859"/>
            <a:ext cx="7698966" cy="490698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Cemiplimab for CSCC</a:t>
            </a:r>
          </a:p>
        </p:txBody>
      </p:sp>
      <p:pic>
        <p:nvPicPr>
          <p:cNvPr id="2" name="Picture 1">
            <a:extLst>
              <a:ext uri="{FF2B5EF4-FFF2-40B4-BE49-F238E27FC236}">
                <a16:creationId xmlns:a16="http://schemas.microsoft.com/office/drawing/2014/main" id="{B7546AF7-08E3-4C45-99FB-FA733712B131}"/>
              </a:ext>
            </a:extLst>
          </p:cNvPr>
          <p:cNvPicPr>
            <a:picLocks noChangeAspect="1"/>
          </p:cNvPicPr>
          <p:nvPr/>
        </p:nvPicPr>
        <p:blipFill>
          <a:blip r:embed="rId2"/>
          <a:stretch>
            <a:fillRect/>
          </a:stretch>
        </p:blipFill>
        <p:spPr>
          <a:xfrm>
            <a:off x="2313991" y="1475634"/>
            <a:ext cx="7444430" cy="4696565"/>
          </a:xfrm>
          <a:prstGeom prst="rect">
            <a:avLst/>
          </a:prstGeom>
        </p:spPr>
      </p:pic>
    </p:spTree>
    <p:extLst>
      <p:ext uri="{BB962C8B-B14F-4D97-AF65-F5344CB8AC3E}">
        <p14:creationId xmlns:p14="http://schemas.microsoft.com/office/powerpoint/2010/main" val="749349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Cemiplimab for CSCC</a:t>
            </a:r>
          </a:p>
        </p:txBody>
      </p:sp>
      <p:sp>
        <p:nvSpPr>
          <p:cNvPr id="6" name="Rectangle 8">
            <a:extLst>
              <a:ext uri="{FF2B5EF4-FFF2-40B4-BE49-F238E27FC236}">
                <a16:creationId xmlns:a16="http://schemas.microsoft.com/office/drawing/2014/main" id="{854F9AD3-E1E6-4F91-BC04-206BBFDE3D09}"/>
              </a:ext>
            </a:extLst>
          </p:cNvPr>
          <p:cNvSpPr txBox="1">
            <a:spLocks noChangeArrowheads="1"/>
          </p:cNvSpPr>
          <p:nvPr/>
        </p:nvSpPr>
        <p:spPr bwMode="auto">
          <a:xfrm>
            <a:off x="347565" y="112138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1 patient with metastatic cutaneous SCC enrolled in a phase 1 trial of cemiplimab</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H/o multiple recurrences after resection</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Underwent rounds of chemo</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Patient experienced complete response and has no evidence of clinical or radiologic disease</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Ongoing at 16 months</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Adverse effects: skin rash, chills, lymphopenia</a:t>
            </a: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2800" b="1"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a:t>
            </a:r>
            <a:r>
              <a:rPr kumimoji="0" lang="en-US" sz="28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Cemiplimab is a fully human anti-PD01 monoclonal antibody that may be useful for treating CSCC. </a:t>
            </a:r>
          </a:p>
          <a:p>
            <a:pPr marL="341122" marR="0" lvl="0" indent="-341122" algn="l" defTabSz="914400" rtl="0" eaLnBrk="0" fontAlgn="base" latinLnBrk="0" hangingPunct="0">
              <a:lnSpc>
                <a:spcPct val="95000"/>
              </a:lnSpc>
              <a:spcBef>
                <a:spcPct val="35000"/>
              </a:spcBef>
              <a:spcAft>
                <a:spcPct val="0"/>
              </a:spcAft>
              <a:buClr>
                <a:srgbClr val="FFFFFF"/>
              </a:buClr>
              <a:buSzPct val="68000"/>
              <a:buFont typeface="Arial Black" pitchFamily="34" charset="0"/>
              <a:buChar char="►"/>
              <a:tabLst/>
              <a:defRPr/>
            </a:pPr>
            <a:endParaRPr kumimoji="0" lang="en-US" sz="32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7" name="Text Box 4">
            <a:extLst>
              <a:ext uri="{FF2B5EF4-FFF2-40B4-BE49-F238E27FC236}">
                <a16:creationId xmlns:a16="http://schemas.microsoft.com/office/drawing/2014/main" id="{06667546-E08B-4EDE-8F3B-7B0683692141}"/>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Falchook</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J </a:t>
            </a: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Immunother</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Cancer. 2016.</a:t>
            </a:r>
          </a:p>
        </p:txBody>
      </p:sp>
    </p:spTree>
    <p:extLst>
      <p:ext uri="{BB962C8B-B14F-4D97-AF65-F5344CB8AC3E}">
        <p14:creationId xmlns:p14="http://schemas.microsoft.com/office/powerpoint/2010/main" val="3201333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36871" y="186612"/>
            <a:ext cx="10137289" cy="646331"/>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Cemiplimab for CSCC</a:t>
            </a:r>
          </a:p>
        </p:txBody>
      </p:sp>
      <p:sp>
        <p:nvSpPr>
          <p:cNvPr id="8" name="Rectangle 8">
            <a:extLst>
              <a:ext uri="{FF2B5EF4-FFF2-40B4-BE49-F238E27FC236}">
                <a16:creationId xmlns:a16="http://schemas.microsoft.com/office/drawing/2014/main" id="{94173474-67BB-45CE-AA8B-A8F451604CCA}"/>
              </a:ext>
            </a:extLst>
          </p:cNvPr>
          <p:cNvSpPr txBox="1">
            <a:spLocks noChangeArrowheads="1"/>
          </p:cNvSpPr>
          <p:nvPr/>
        </p:nvSpPr>
        <p:spPr bwMode="auto">
          <a:xfrm>
            <a:off x="483306" y="1417650"/>
            <a:ext cx="11257614" cy="5584257"/>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Expanded cohort from phase 1 study of locally advanced and metastatic CSCC</a:t>
            </a:r>
          </a:p>
          <a:p>
            <a:pPr marL="801237" marR="0" lvl="1" indent="-345880" algn="l" defTabSz="914400" rtl="0" eaLnBrk="0" fontAlgn="base" latinLnBrk="0" hangingPunct="0">
              <a:lnSpc>
                <a:spcPct val="95000"/>
              </a:lnSpc>
              <a:spcBef>
                <a:spcPct val="25000"/>
              </a:spcBef>
              <a:spcAft>
                <a:spcPct val="0"/>
              </a:spcAft>
              <a:buClr>
                <a:srgbClr val="00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26 patients</a:t>
            </a:r>
          </a:p>
          <a:p>
            <a:pPr marL="455357" marR="0" lvl="1" indent="0" algn="l" defTabSz="914400" rtl="0" eaLnBrk="0" fontAlgn="base" latinLnBrk="0" hangingPunct="0">
              <a:lnSpc>
                <a:spcPct val="95000"/>
              </a:lnSpc>
              <a:spcBef>
                <a:spcPct val="25000"/>
              </a:spcBef>
              <a:spcAft>
                <a:spcPct val="0"/>
              </a:spcAft>
              <a:buClr>
                <a:srgbClr val="00FFFF"/>
              </a:buClr>
              <a:buSzPct val="68000"/>
              <a:buFont typeface="Arial" pitchFamily="34" charset="0"/>
              <a:buNone/>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00000"/>
              </a:buClr>
              <a:buSzPct val="68000"/>
              <a:buFont typeface="Arial Black" pitchFamily="34" charset="0"/>
              <a:buChar char="►"/>
              <a:tabLst/>
              <a:defRPr/>
            </a:pPr>
            <a:r>
              <a:rPr kumimoji="0" lang="en-US"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Phase 2 study of metastatic CSCC</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59 patients, median f/u 8 months</a:t>
            </a:r>
          </a:p>
        </p:txBody>
      </p:sp>
      <p:sp>
        <p:nvSpPr>
          <p:cNvPr id="9" name="Text Box 4">
            <a:extLst>
              <a:ext uri="{FF2B5EF4-FFF2-40B4-BE49-F238E27FC236}">
                <a16:creationId xmlns:a16="http://schemas.microsoft.com/office/drawing/2014/main" id="{33077E64-D0A8-4AA1-8A78-B460FB53683C}"/>
              </a:ext>
            </a:extLst>
          </p:cNvPr>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Migden</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NEJM. 2018.</a:t>
            </a:r>
          </a:p>
        </p:txBody>
      </p:sp>
    </p:spTree>
    <p:extLst>
      <p:ext uri="{BB962C8B-B14F-4D97-AF65-F5344CB8AC3E}">
        <p14:creationId xmlns:p14="http://schemas.microsoft.com/office/powerpoint/2010/main" val="10238132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7" name="Rectangle 8"/>
          <p:cNvSpPr>
            <a:spLocks noGrp="1" noChangeArrowheads="1"/>
          </p:cNvSpPr>
          <p:nvPr>
            <p:ph type="body" idx="4294967295"/>
          </p:nvPr>
        </p:nvSpPr>
        <p:spPr>
          <a:xfrm>
            <a:off x="408870" y="1416450"/>
            <a:ext cx="5555257" cy="5584257"/>
          </a:xfrm>
        </p:spPr>
        <p:txBody>
          <a:bodyPr>
            <a:noAutofit/>
          </a:bodyPr>
          <a:lstStyle/>
          <a:p>
            <a:pPr>
              <a:buClr>
                <a:schemeClr val="tx1"/>
              </a:buClr>
            </a:pPr>
            <a:r>
              <a:rPr lang="en-US" sz="3200" dirty="0">
                <a:solidFill>
                  <a:srgbClr val="0070C0"/>
                </a:solidFill>
              </a:rPr>
              <a:t>Phase 1 study </a:t>
            </a:r>
          </a:p>
          <a:p>
            <a:pPr lvl="1">
              <a:buClr>
                <a:schemeClr val="tx1"/>
              </a:buClr>
            </a:pPr>
            <a:r>
              <a:rPr lang="en-US" sz="2800" dirty="0"/>
              <a:t>50% achieved partial response, 23% with stable disease, 12% with progressive disease</a:t>
            </a:r>
          </a:p>
          <a:p>
            <a:pPr marL="457200" lvl="1" indent="0">
              <a:buClr>
                <a:schemeClr val="tx1"/>
              </a:buClr>
              <a:buNone/>
            </a:pPr>
            <a:endParaRPr lang="en-US" sz="2800" dirty="0"/>
          </a:p>
          <a:p>
            <a:pPr>
              <a:buClr>
                <a:schemeClr val="tx1"/>
              </a:buClr>
            </a:pPr>
            <a:r>
              <a:rPr lang="en-US" sz="3200" dirty="0">
                <a:solidFill>
                  <a:srgbClr val="0070C0"/>
                </a:solidFill>
              </a:rPr>
              <a:t>Phase 2 study</a:t>
            </a:r>
          </a:p>
          <a:p>
            <a:pPr lvl="1">
              <a:buClr>
                <a:schemeClr val="tx1"/>
              </a:buClr>
            </a:pPr>
            <a:r>
              <a:rPr lang="en-US" sz="2800" dirty="0"/>
              <a:t>47% achieved response (7% complete, 41% partial), 15% with stable disease, 19% with progressive disease</a:t>
            </a:r>
          </a:p>
          <a:p>
            <a:pPr>
              <a:buClr>
                <a:schemeClr val="tx1"/>
              </a:buClr>
            </a:pPr>
            <a:endParaRPr lang="en-US" sz="3200" i="1" dirty="0"/>
          </a:p>
        </p:txBody>
      </p:sp>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pic>
        <p:nvPicPr>
          <p:cNvPr id="2" name="Picture 1">
            <a:extLst>
              <a:ext uri="{FF2B5EF4-FFF2-40B4-BE49-F238E27FC236}">
                <a16:creationId xmlns:a16="http://schemas.microsoft.com/office/drawing/2014/main" id="{F0F9474B-CC94-4539-BAB6-2B5285073A41}"/>
              </a:ext>
            </a:extLst>
          </p:cNvPr>
          <p:cNvPicPr>
            <a:picLocks noChangeAspect="1"/>
          </p:cNvPicPr>
          <p:nvPr/>
        </p:nvPicPr>
        <p:blipFill>
          <a:blip r:embed="rId3"/>
          <a:stretch>
            <a:fillRect/>
          </a:stretch>
        </p:blipFill>
        <p:spPr>
          <a:xfrm>
            <a:off x="5859624" y="2118921"/>
            <a:ext cx="5990891" cy="2957043"/>
          </a:xfrm>
          <a:prstGeom prst="rect">
            <a:avLst/>
          </a:prstGeom>
        </p:spPr>
      </p:pic>
      <p:sp>
        <p:nvSpPr>
          <p:cNvPr id="6" name="Line 15">
            <a:extLst>
              <a:ext uri="{FF2B5EF4-FFF2-40B4-BE49-F238E27FC236}">
                <a16:creationId xmlns:a16="http://schemas.microsoft.com/office/drawing/2014/main" id="{610636F4-998C-4A87-82B6-075C1E3A3DDA}"/>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7" name="Line 19">
            <a:extLst>
              <a:ext uri="{FF2B5EF4-FFF2-40B4-BE49-F238E27FC236}">
                <a16:creationId xmlns:a16="http://schemas.microsoft.com/office/drawing/2014/main" id="{FE1466E9-4B80-4900-9A54-D0525D9B48FB}"/>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8" name="Picture 7">
            <a:extLst>
              <a:ext uri="{FF2B5EF4-FFF2-40B4-BE49-F238E27FC236}">
                <a16:creationId xmlns:a16="http://schemas.microsoft.com/office/drawing/2014/main" id="{89F76750-A0B2-4B49-A785-A31745B33F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9" name="Rectangle 7">
            <a:extLst>
              <a:ext uri="{FF2B5EF4-FFF2-40B4-BE49-F238E27FC236}">
                <a16:creationId xmlns:a16="http://schemas.microsoft.com/office/drawing/2014/main" id="{77AC292D-9DD0-4C67-B548-8F511AD538B2}"/>
              </a:ext>
            </a:extLst>
          </p:cNvPr>
          <p:cNvSpPr txBox="1">
            <a:spLocks noChangeArrowheads="1"/>
          </p:cNvSpPr>
          <p:nvPr/>
        </p:nvSpPr>
        <p:spPr>
          <a:xfrm>
            <a:off x="1049374" y="164017"/>
            <a:ext cx="10897643" cy="787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004EC0"/>
                </a:solidFill>
                <a:effectLst/>
                <a:uLnTx/>
                <a:uFillTx/>
                <a:latin typeface="Calibri" panose="020F0502020204030204"/>
                <a:ea typeface="+mj-ea"/>
                <a:cs typeface="+mj-cs"/>
              </a:rPr>
              <a:t>Cemiplimab for CSCC</a:t>
            </a:r>
          </a:p>
        </p:txBody>
      </p:sp>
    </p:spTree>
    <p:extLst>
      <p:ext uri="{BB962C8B-B14F-4D97-AF65-F5344CB8AC3E}">
        <p14:creationId xmlns:p14="http://schemas.microsoft.com/office/powerpoint/2010/main" val="1717246002"/>
      </p:ext>
    </p:extLst>
  </p:cSld>
  <p:clrMapOvr>
    <a:masterClrMapping/>
  </p:clrMapOvr>
  <p:transition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pic>
        <p:nvPicPr>
          <p:cNvPr id="3" name="Picture 2">
            <a:extLst>
              <a:ext uri="{FF2B5EF4-FFF2-40B4-BE49-F238E27FC236}">
                <a16:creationId xmlns:a16="http://schemas.microsoft.com/office/drawing/2014/main" id="{E96CD5FD-3811-485D-851E-12C6B2634084}"/>
              </a:ext>
            </a:extLst>
          </p:cNvPr>
          <p:cNvPicPr>
            <a:picLocks noChangeAspect="1"/>
          </p:cNvPicPr>
          <p:nvPr/>
        </p:nvPicPr>
        <p:blipFill>
          <a:blip r:embed="rId3"/>
          <a:stretch>
            <a:fillRect/>
          </a:stretch>
        </p:blipFill>
        <p:spPr>
          <a:xfrm>
            <a:off x="559916" y="1524000"/>
            <a:ext cx="11104394" cy="4407634"/>
          </a:xfrm>
          <a:prstGeom prst="rect">
            <a:avLst/>
          </a:prstGeom>
        </p:spPr>
      </p:pic>
      <p:sp>
        <p:nvSpPr>
          <p:cNvPr id="5" name="Line 15">
            <a:extLst>
              <a:ext uri="{FF2B5EF4-FFF2-40B4-BE49-F238E27FC236}">
                <a16:creationId xmlns:a16="http://schemas.microsoft.com/office/drawing/2014/main" id="{77AFBE19-3AA9-4B31-BA8A-455FBE27ECF9}"/>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6" name="Line 19">
            <a:extLst>
              <a:ext uri="{FF2B5EF4-FFF2-40B4-BE49-F238E27FC236}">
                <a16:creationId xmlns:a16="http://schemas.microsoft.com/office/drawing/2014/main" id="{7887ACCD-05AB-40BA-A94E-F95DB538AC5B}"/>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7" name="Picture 6">
            <a:extLst>
              <a:ext uri="{FF2B5EF4-FFF2-40B4-BE49-F238E27FC236}">
                <a16:creationId xmlns:a16="http://schemas.microsoft.com/office/drawing/2014/main" id="{65077127-6234-4A70-B81F-B5C92B2CC9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
        <p:nvSpPr>
          <p:cNvPr id="8" name="Rectangle 7">
            <a:extLst>
              <a:ext uri="{FF2B5EF4-FFF2-40B4-BE49-F238E27FC236}">
                <a16:creationId xmlns:a16="http://schemas.microsoft.com/office/drawing/2014/main" id="{B641E0F9-797D-48FF-B7E9-AEB551924E4E}"/>
              </a:ext>
            </a:extLst>
          </p:cNvPr>
          <p:cNvSpPr txBox="1">
            <a:spLocks noChangeArrowheads="1"/>
          </p:cNvSpPr>
          <p:nvPr/>
        </p:nvSpPr>
        <p:spPr>
          <a:xfrm>
            <a:off x="1567432" y="359960"/>
            <a:ext cx="10314270" cy="787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Cemiplimab for CSCC: Best Tumor Response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rPr>
              <a:t>for 45 Patients in the Phase 2 Study</a:t>
            </a: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0" normalizeH="0" baseline="0" noProof="0" dirty="0">
              <a:ln>
                <a:noFill/>
              </a:ln>
              <a:solidFill>
                <a:srgbClr val="004EC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743245216"/>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ChangeArrowheads="1"/>
          </p:cNvSpPr>
          <p:nvPr/>
        </p:nvSpPr>
        <p:spPr bwMode="auto">
          <a:xfrm>
            <a:off x="5583238" y="2625726"/>
            <a:ext cx="9144000" cy="366713"/>
          </a:xfrm>
          <a:prstGeom prst="rect">
            <a:avLst/>
          </a:prstGeom>
          <a:noFill/>
          <a:ln>
            <a:noFill/>
          </a:ln>
          <a:effectLst>
            <a:outerShdw dist="1796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txBody>
          <a:bodyPr>
            <a:spAutoFit/>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0" cap="none" spc="0" normalizeH="0" baseline="0" noProof="0">
              <a:ln>
                <a:noFill/>
              </a:ln>
              <a:solidFill>
                <a:srgbClr val="FFFFFF"/>
              </a:solidFill>
              <a:effectLst/>
              <a:uLnTx/>
              <a:uFillTx/>
              <a:latin typeface="Calibri" pitchFamily="34" charset="0"/>
              <a:ea typeface="MS PGothic" pitchFamily="34" charset="-128"/>
              <a:cs typeface="Tahoma"/>
            </a:endParaRPr>
          </a:p>
        </p:txBody>
      </p:sp>
      <p:sp>
        <p:nvSpPr>
          <p:cNvPr id="3992580" name="Text Box 4"/>
          <p:cNvSpPr txBox="1">
            <a:spLocks noChangeArrowheads="1"/>
          </p:cNvSpPr>
          <p:nvPr/>
        </p:nvSpPr>
        <p:spPr bwMode="auto">
          <a:xfrm>
            <a:off x="1545189" y="201613"/>
            <a:ext cx="10381130" cy="769441"/>
          </a:xfrm>
          <a:prstGeom prst="rect">
            <a:avLst/>
          </a:prstGeom>
          <a:noFill/>
          <a:ln w="50800">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rgbClr val="FFF88C"/>
                </a:solidFill>
                <a:effectLst>
                  <a:outerShdw blurRad="38100" dist="38100" dir="2700000" algn="tl">
                    <a:srgbClr val="000000"/>
                  </a:outerShdw>
                </a:effectLst>
                <a:uLnTx/>
                <a:uFillTx/>
                <a:latin typeface="Calibri" panose="020F0502020204030204" pitchFamily="34" charset="0"/>
                <a:ea typeface="ＭＳ Ｐゴシック" charset="0"/>
                <a:cs typeface="Tahoma"/>
              </a:rPr>
              <a:t>Distinguished Faculty</a:t>
            </a:r>
          </a:p>
        </p:txBody>
      </p:sp>
      <p:sp>
        <p:nvSpPr>
          <p:cNvPr id="6" name="Subtitle 2">
            <a:extLst>
              <a:ext uri="{FF2B5EF4-FFF2-40B4-BE49-F238E27FC236}">
                <a16:creationId xmlns:a16="http://schemas.microsoft.com/office/drawing/2014/main" id="{6F0CE291-C9BC-4139-84F3-F4D8CFAD0B7D}"/>
              </a:ext>
            </a:extLst>
          </p:cNvPr>
          <p:cNvSpPr txBox="1">
            <a:spLocks/>
          </p:cNvSpPr>
          <p:nvPr/>
        </p:nvSpPr>
        <p:spPr bwMode="auto">
          <a:xfrm>
            <a:off x="287132" y="1336677"/>
            <a:ext cx="7903831"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indent="0">
              <a:lnSpc>
                <a:spcPct val="100000"/>
              </a:lnSpc>
              <a:spcBef>
                <a:spcPts val="0"/>
              </a:spcBef>
              <a:buNone/>
            </a:pPr>
            <a:r>
              <a:rPr lang="en-US" sz="20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Todd E. Schlesinger, MD, FAAD  - Program Chair</a:t>
            </a:r>
          </a:p>
          <a:p>
            <a:pPr marL="0" indent="0">
              <a:lnSpc>
                <a:spcPct val="100000"/>
              </a:lnSpc>
              <a:spcBef>
                <a:spcPts val="0"/>
              </a:spcBef>
              <a:buNone/>
            </a:pP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Dermatology and Laser Center of Charleston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Research Center of the Carolinas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Instructor, University at Buffalo Department of Dermatology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Assistant Clinical Professor, Medical University of South Carolina Department of Family Medicine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Preceptor, Medical University of South Carolina College of Health Professions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Charleston, SC</a:t>
            </a:r>
          </a:p>
          <a:p>
            <a:pPr marL="0" indent="0">
              <a:lnSpc>
                <a:spcPct val="100000"/>
              </a:lnSpc>
              <a:buNone/>
            </a:pPr>
            <a:r>
              <a:rPr lang="en-US" sz="2000" b="1" cap="all"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0" indent="0">
              <a:lnSpc>
                <a:spcPct val="100000"/>
              </a:lnSpc>
              <a:spcBef>
                <a:spcPts val="0"/>
              </a:spcBef>
              <a:buNone/>
            </a:pPr>
            <a:r>
              <a:rPr lang="en-US" sz="20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Chrysalyne D. Schmults, MD </a:t>
            </a:r>
          </a:p>
          <a:p>
            <a:pPr marL="0" indent="0">
              <a:lnSpc>
                <a:spcPct val="100000"/>
              </a:lnSpc>
              <a:spcBef>
                <a:spcPts val="0"/>
              </a:spcBef>
              <a:buNone/>
            </a:pP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Physician, Brigham and Women's Faulkner Hospital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Associate Professor of Dermatology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Harvard Medical School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Mohs and Dermatologic Surgery Center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Brigham and Women's Faulkner Hospital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Boston, MA</a:t>
            </a:r>
          </a:p>
          <a:p>
            <a:pPr marL="0" indent="0">
              <a:lnSpc>
                <a:spcPct val="100000"/>
              </a:lnSpc>
              <a:buNone/>
            </a:pPr>
            <a:r>
              <a:rPr lang="en-US" sz="2000" b="1" cap="all"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0" indent="0">
              <a:lnSpc>
                <a:spcPct val="100000"/>
              </a:lnSpc>
              <a:spcBef>
                <a:spcPts val="0"/>
              </a:spcBef>
              <a:buNone/>
            </a:pPr>
            <a:r>
              <a:rPr lang="en-US" sz="20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Sherrif F. Ibrahim, MD, PhD</a:t>
            </a:r>
          </a:p>
          <a:p>
            <a:pPr marL="0" indent="0">
              <a:lnSpc>
                <a:spcPct val="100000"/>
              </a:lnSpc>
              <a:spcBef>
                <a:spcPts val="0"/>
              </a:spcBef>
              <a:buNone/>
            </a:pP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Associate Professor, Dermatology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Division of Dermatologic Surgery</a:t>
            </a:r>
          </a:p>
          <a:p>
            <a:pPr marL="0" indent="0">
              <a:lnSpc>
                <a:spcPct val="100000"/>
              </a:lnSpc>
              <a:spcBef>
                <a:spcPts val="0"/>
              </a:spcBef>
              <a:buNone/>
            </a:pP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Wilmot Cancer Center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U</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niversity of Rochester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Rochester, NY</a:t>
            </a:r>
          </a:p>
          <a:p>
            <a:pPr marL="0" indent="0">
              <a:lnSpc>
                <a:spcPct val="100000"/>
              </a:lnSpc>
              <a:spcBef>
                <a:spcPts val="0"/>
              </a:spcBef>
              <a:buNone/>
            </a:pPr>
            <a:endPar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0" indent="0">
              <a:lnSpc>
                <a:spcPct val="100000"/>
              </a:lnSpc>
              <a:spcBef>
                <a:spcPts val="0"/>
              </a:spcBef>
              <a:buNone/>
            </a:pPr>
            <a:endPar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0" indent="0" eaLnBrk="1" fontAlgn="auto" hangingPunct="1">
              <a:lnSpc>
                <a:spcPct val="100000"/>
              </a:lnSpc>
              <a:spcBef>
                <a:spcPts val="0"/>
              </a:spcBef>
              <a:spcAft>
                <a:spcPts val="0"/>
              </a:spcAft>
              <a:buClrTx/>
              <a:buSzTx/>
              <a:buNone/>
              <a:defRPr/>
            </a:pPr>
            <a:endParaRPr lang="en-US" sz="200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Calibri" panose="020F0502020204030204" pitchFamily="34" charset="0"/>
            </a:endParaRPr>
          </a:p>
          <a:p>
            <a:pPr marL="0" indent="0">
              <a:lnSpc>
                <a:spcPct val="100000"/>
              </a:lnSpc>
              <a:spcBef>
                <a:spcPts val="0"/>
              </a:spcBef>
              <a:buNone/>
            </a:pPr>
            <a:endParaRPr lang="en-US" sz="2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4426D983-90CB-4281-8C7B-AC0EED278AA7}"/>
              </a:ext>
            </a:extLst>
          </p:cNvPr>
          <p:cNvPicPr>
            <a:picLocks noChangeAspect="1"/>
          </p:cNvPicPr>
          <p:nvPr/>
        </p:nvPicPr>
        <p:blipFill>
          <a:blip r:embed="rId3"/>
          <a:stretch>
            <a:fillRect/>
          </a:stretch>
        </p:blipFill>
        <p:spPr>
          <a:xfrm>
            <a:off x="8406878" y="1582033"/>
            <a:ext cx="3497990" cy="4567058"/>
          </a:xfrm>
          <a:prstGeom prst="rect">
            <a:avLst/>
          </a:prstGeom>
        </p:spPr>
      </p:pic>
    </p:spTree>
    <p:extLst>
      <p:ext uri="{BB962C8B-B14F-4D97-AF65-F5344CB8AC3E}">
        <p14:creationId xmlns:p14="http://schemas.microsoft.com/office/powerpoint/2010/main" val="16894203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Rectangle 7"/>
          <p:cNvSpPr>
            <a:spLocks noGrp="1" noChangeArrowheads="1"/>
          </p:cNvSpPr>
          <p:nvPr>
            <p:ph type="title" idx="4294967295"/>
          </p:nvPr>
        </p:nvSpPr>
        <p:spPr>
          <a:xfrm>
            <a:off x="860122" y="168192"/>
            <a:ext cx="10897643" cy="787400"/>
          </a:xfrm>
        </p:spPr>
        <p:txBody>
          <a:bodyPr/>
          <a:lstStyle/>
          <a:p>
            <a:pPr algn="ctr" eaLnBrk="1" hangingPunct="1"/>
            <a:r>
              <a:rPr lang="en-US" dirty="0">
                <a:solidFill>
                  <a:srgbClr val="004EC0"/>
                </a:solidFill>
                <a:latin typeface="Calibri" panose="020F0502020204030204" pitchFamily="34" charset="0"/>
                <a:cs typeface="Calibri" panose="020F0502020204030204" pitchFamily="34" charset="0"/>
              </a:rPr>
              <a:t>Cemiplimab for CSCC</a:t>
            </a:r>
          </a:p>
        </p:txBody>
      </p:sp>
      <p:sp>
        <p:nvSpPr>
          <p:cNvPr id="1188868" name="Text Box 4"/>
          <p:cNvSpPr txBox="1">
            <a:spLocks noChangeArrowheads="1"/>
          </p:cNvSpPr>
          <p:nvPr/>
        </p:nvSpPr>
        <p:spPr bwMode="auto">
          <a:xfrm>
            <a:off x="6112113" y="6367083"/>
            <a:ext cx="5876260" cy="338554"/>
          </a:xfrm>
          <a:prstGeom prst="rect">
            <a:avLst/>
          </a:prstGeom>
          <a:noFill/>
          <a:ln w="9525">
            <a:noFill/>
            <a:miter lim="800000"/>
            <a:headEnd/>
            <a:tailEnd/>
          </a:ln>
          <a:effectLst/>
        </p:spPr>
        <p:txBody>
          <a:bodyPr wrap="square">
            <a:spAutoFit/>
          </a:body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a:ea typeface="+mn-ea"/>
                <a:cs typeface="Arial" charset="0"/>
              </a:rPr>
              <a:t>Migden</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Arial" charset="0"/>
              </a:rPr>
              <a:t>, et al. NEJM. 2018.</a:t>
            </a:r>
          </a:p>
        </p:txBody>
      </p:sp>
      <p:grpSp>
        <p:nvGrpSpPr>
          <p:cNvPr id="9" name="Group 8">
            <a:extLst>
              <a:ext uri="{FF2B5EF4-FFF2-40B4-BE49-F238E27FC236}">
                <a16:creationId xmlns:a16="http://schemas.microsoft.com/office/drawing/2014/main" id="{A7B62D51-720C-4D9F-A85D-EFB651BABF6B}"/>
              </a:ext>
            </a:extLst>
          </p:cNvPr>
          <p:cNvGrpSpPr/>
          <p:nvPr/>
        </p:nvGrpSpPr>
        <p:grpSpPr>
          <a:xfrm>
            <a:off x="1310152" y="1241260"/>
            <a:ext cx="9414461" cy="5538739"/>
            <a:chOff x="1115528" y="787400"/>
            <a:chExt cx="9414461" cy="5538739"/>
          </a:xfrm>
        </p:grpSpPr>
        <p:grpSp>
          <p:nvGrpSpPr>
            <p:cNvPr id="4" name="Group 3">
              <a:extLst>
                <a:ext uri="{FF2B5EF4-FFF2-40B4-BE49-F238E27FC236}">
                  <a16:creationId xmlns:a16="http://schemas.microsoft.com/office/drawing/2014/main" id="{38530AAA-1FB0-41E0-B889-C668AEF494AE}"/>
                </a:ext>
              </a:extLst>
            </p:cNvPr>
            <p:cNvGrpSpPr/>
            <p:nvPr/>
          </p:nvGrpSpPr>
          <p:grpSpPr>
            <a:xfrm>
              <a:off x="2108733" y="5706195"/>
              <a:ext cx="7428050" cy="619944"/>
              <a:chOff x="2390853" y="6073950"/>
              <a:chExt cx="7428050" cy="619944"/>
            </a:xfrm>
          </p:grpSpPr>
          <p:sp>
            <p:nvSpPr>
              <p:cNvPr id="7" name="Rectangle 7">
                <a:extLst>
                  <a:ext uri="{FF2B5EF4-FFF2-40B4-BE49-F238E27FC236}">
                    <a16:creationId xmlns:a16="http://schemas.microsoft.com/office/drawing/2014/main" id="{7BBC61F6-6E1B-44EB-9F7C-97B1119FE264}"/>
                  </a:ext>
                </a:extLst>
              </p:cNvPr>
              <p:cNvSpPr txBox="1">
                <a:spLocks noChangeArrowheads="1"/>
              </p:cNvSpPr>
              <p:nvPr/>
            </p:nvSpPr>
            <p:spPr>
              <a:xfrm>
                <a:off x="2390853"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Baseline</a:t>
                </a:r>
              </a:p>
            </p:txBody>
          </p:sp>
          <p:sp>
            <p:nvSpPr>
              <p:cNvPr id="8" name="Rectangle 7">
                <a:extLst>
                  <a:ext uri="{FF2B5EF4-FFF2-40B4-BE49-F238E27FC236}">
                    <a16:creationId xmlns:a16="http://schemas.microsoft.com/office/drawing/2014/main" id="{43574AA0-CA58-44BE-9E80-99134CA47460}"/>
                  </a:ext>
                </a:extLst>
              </p:cNvPr>
              <p:cNvSpPr txBox="1">
                <a:spLocks noChangeArrowheads="1"/>
              </p:cNvSpPr>
              <p:nvPr/>
            </p:nvSpPr>
            <p:spPr>
              <a:xfrm>
                <a:off x="7131639" y="6073950"/>
                <a:ext cx="2687264" cy="619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panose="020F0302020204030204"/>
                    <a:ea typeface="+mj-ea"/>
                    <a:cs typeface="+mj-cs"/>
                  </a:rPr>
                  <a:t>8 weeks</a:t>
                </a:r>
              </a:p>
            </p:txBody>
          </p:sp>
        </p:grpSp>
        <p:pic>
          <p:nvPicPr>
            <p:cNvPr id="5" name="Picture 4">
              <a:extLst>
                <a:ext uri="{FF2B5EF4-FFF2-40B4-BE49-F238E27FC236}">
                  <a16:creationId xmlns:a16="http://schemas.microsoft.com/office/drawing/2014/main" id="{330B467C-4976-4E94-B786-E3FBC1F68929}"/>
                </a:ext>
              </a:extLst>
            </p:cNvPr>
            <p:cNvPicPr>
              <a:picLocks noChangeAspect="1"/>
            </p:cNvPicPr>
            <p:nvPr/>
          </p:nvPicPr>
          <p:blipFill>
            <a:blip r:embed="rId3"/>
            <a:stretch>
              <a:fillRect/>
            </a:stretch>
          </p:blipFill>
          <p:spPr>
            <a:xfrm>
              <a:off x="1115528" y="787400"/>
              <a:ext cx="4673675" cy="5001520"/>
            </a:xfrm>
            <a:prstGeom prst="rect">
              <a:avLst/>
            </a:prstGeom>
          </p:spPr>
        </p:pic>
        <p:pic>
          <p:nvPicPr>
            <p:cNvPr id="6" name="Picture 5">
              <a:extLst>
                <a:ext uri="{FF2B5EF4-FFF2-40B4-BE49-F238E27FC236}">
                  <a16:creationId xmlns:a16="http://schemas.microsoft.com/office/drawing/2014/main" id="{4BA69104-2158-4724-9FC8-32B8C0DCAB93}"/>
                </a:ext>
              </a:extLst>
            </p:cNvPr>
            <p:cNvPicPr>
              <a:picLocks noChangeAspect="1"/>
            </p:cNvPicPr>
            <p:nvPr/>
          </p:nvPicPr>
          <p:blipFill>
            <a:blip r:embed="rId4"/>
            <a:stretch>
              <a:fillRect/>
            </a:stretch>
          </p:blipFill>
          <p:spPr>
            <a:xfrm>
              <a:off x="5856314" y="787400"/>
              <a:ext cx="4673675" cy="5001520"/>
            </a:xfrm>
            <a:prstGeom prst="rect">
              <a:avLst/>
            </a:prstGeom>
          </p:spPr>
        </p:pic>
      </p:grpSp>
      <p:sp>
        <p:nvSpPr>
          <p:cNvPr id="10" name="Line 15">
            <a:extLst>
              <a:ext uri="{FF2B5EF4-FFF2-40B4-BE49-F238E27FC236}">
                <a16:creationId xmlns:a16="http://schemas.microsoft.com/office/drawing/2014/main" id="{B49849CC-6499-4995-BD5F-25FEF290382E}"/>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11" name="Line 19">
            <a:extLst>
              <a:ext uri="{FF2B5EF4-FFF2-40B4-BE49-F238E27FC236}">
                <a16:creationId xmlns:a16="http://schemas.microsoft.com/office/drawing/2014/main" id="{501B5310-2D9C-4DE0-9572-6F39E5A91901}"/>
              </a:ext>
            </a:extLst>
          </p:cNvPr>
          <p:cNvSpPr>
            <a:spLocks noChangeShapeType="1"/>
          </p:cNvSpPr>
          <p:nvPr/>
        </p:nvSpPr>
        <p:spPr bwMode="auto">
          <a:xfrm>
            <a:off x="0" y="1005599"/>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2" name="Picture 11">
            <a:extLst>
              <a:ext uri="{FF2B5EF4-FFF2-40B4-BE49-F238E27FC236}">
                <a16:creationId xmlns:a16="http://schemas.microsoft.com/office/drawing/2014/main" id="{22827D93-C050-41B4-83AB-2CED063326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2109924729"/>
      </p:ext>
    </p:extLst>
  </p:cSld>
  <p:clrMapOvr>
    <a:masterClrMapping/>
  </p:clrMapOvr>
  <p:transition advClick="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78797-8748-4A9E-AA11-3A40640F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906623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p:cNvSpPr>
          <p:nvPr>
            <p:ph type="title" idx="4294967295"/>
          </p:nvPr>
        </p:nvSpPr>
        <p:spPr>
          <a:xfrm>
            <a:off x="363560" y="572398"/>
            <a:ext cx="11642707" cy="2212779"/>
          </a:xfrm>
          <a:prstGeom prst="rect">
            <a:avLst/>
          </a:prstGeom>
        </p:spPr>
        <p:txBody>
          <a:bodyPr/>
          <a:lstStyle>
            <a:lvl1pPr marR="81279">
              <a:defRPr sz="4300" b="1"/>
            </a:lvl1pPr>
          </a:lstStyle>
          <a:p>
            <a:br>
              <a:rPr lang="en-US" sz="40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600"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 Pathoimmunobiology and Translational Implications of Targeting the PD-1 Checkpoint in Metastatic Cutaneous Squamous Cell Carcinoma</a:t>
            </a:r>
            <a:br>
              <a:rPr lang="en-US" sz="4000" b="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br>
              <a:rPr lang="en-US" sz="4000" b="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Biomarkers, Tumor- and Immune- Centric Mechanisms </a:t>
            </a:r>
            <a:b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Underpin Clinical Response in CSCC?</a:t>
            </a:r>
            <a:endParaRPr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2019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2" name="TextBox 1">
            <a:extLst>
              <a:ext uri="{FF2B5EF4-FFF2-40B4-BE49-F238E27FC236}">
                <a16:creationId xmlns:a16="http://schemas.microsoft.com/office/drawing/2014/main" id="{185DA0AD-77DF-4E41-A083-E60FFD4CCFE4}"/>
              </a:ext>
            </a:extLst>
          </p:cNvPr>
          <p:cNvSpPr txBox="1"/>
          <p:nvPr/>
        </p:nvSpPr>
        <p:spPr>
          <a:xfrm>
            <a:off x="1931096" y="5442228"/>
            <a:ext cx="8329807" cy="1415772"/>
          </a:xfrm>
          <a:prstGeom prst="rect">
            <a:avLst/>
          </a:prstGeom>
          <a:noFill/>
        </p:spPr>
        <p:txBody>
          <a:bodyPr wrap="square" rtlCol="0">
            <a:spAutoFit/>
          </a:bodyPr>
          <a:lstStyle/>
          <a:p>
            <a:pPr algn="ctr"/>
            <a:r>
              <a:rPr lang="en-US" sz="24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Sherrif F. Ibrahim, MD, PhD</a:t>
            </a:r>
          </a:p>
          <a:p>
            <a:pPr algn="ct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Associate Professor, Dermatology </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Division of Dermatologic Surgery</a:t>
            </a:r>
          </a:p>
          <a:p>
            <a:pPr algn="ct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Wilmot Cancer Center </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U</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niversity of Rochester </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anose="05050102010706020507" pitchFamily="18" charset="2"/>
              </a:rPr>
              <a:t> </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Rochester, NY</a:t>
            </a:r>
          </a:p>
          <a:p>
            <a:pPr algn="ct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63112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CA66581-271B-4FB3-8BD3-48A82AAC7192}"/>
              </a:ext>
            </a:extLst>
          </p:cNvPr>
          <p:cNvSpPr txBox="1">
            <a:spLocks/>
          </p:cNvSpPr>
          <p:nvPr/>
        </p:nvSpPr>
        <p:spPr>
          <a:xfrm>
            <a:off x="1268506" y="237989"/>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Cutaneous Squamous Cell Carcinoma (</a:t>
            </a:r>
            <a:r>
              <a:rPr kumimoji="0" lang="en-US" sz="36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t>
            </a:r>
          </a:p>
        </p:txBody>
      </p:sp>
      <p:sp>
        <p:nvSpPr>
          <p:cNvPr id="10" name="TextBox 9">
            <a:extLst>
              <a:ext uri="{FF2B5EF4-FFF2-40B4-BE49-F238E27FC236}">
                <a16:creationId xmlns:a16="http://schemas.microsoft.com/office/drawing/2014/main" id="{6F26FDBA-6BA9-4133-AD4E-9DA17BE9383C}"/>
              </a:ext>
            </a:extLst>
          </p:cNvPr>
          <p:cNvSpPr txBox="1"/>
          <p:nvPr/>
        </p:nvSpPr>
        <p:spPr>
          <a:xfrm>
            <a:off x="300037" y="1225689"/>
            <a:ext cx="11591925" cy="4031873"/>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Solid organ transplant patients on immunosuppressive therapy have a 65-250 X higher risk of developing </a:t>
            </a:r>
            <a:r>
              <a:rPr kumimoji="0" lang="en-US" sz="3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cSCC</a:t>
            </a:r>
            <a:endPar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endParaRPr>
          </a:p>
          <a:p>
            <a:pPr marL="457200" marR="0" lvl="0" indent="-4572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endPar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endParaRPr>
          </a:p>
          <a:p>
            <a:pPr marL="457200" marR="0" lvl="0" indent="-4572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Suggests immune surveillance plays a vital role in preventing </a:t>
            </a:r>
            <a:r>
              <a:rPr kumimoji="0" lang="en-US" sz="3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cSCC</a:t>
            </a:r>
            <a:r>
              <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 in immunocompetent people</a:t>
            </a:r>
          </a:p>
          <a:p>
            <a:pPr marL="457200" marR="0" lvl="0" indent="-4572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endPar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endParaRPr>
          </a:p>
          <a:p>
            <a:pPr marL="457200" marR="0" lvl="0" indent="-457200" algn="l" defTabSz="914400" rtl="0" eaLnBrk="1" fontAlgn="auto" latinLnBrk="0" hangingPunct="1">
              <a:lnSpc>
                <a:spcPct val="100000"/>
              </a:lnSpc>
              <a:spcBef>
                <a:spcPts val="0"/>
              </a:spcBef>
              <a:spcAft>
                <a:spcPts val="0"/>
              </a:spcAft>
              <a:buClr>
                <a:srgbClr val="C00000"/>
              </a:buClr>
              <a:buSzPct val="80000"/>
              <a:buFont typeface="Arial Black" panose="020B0A04020102020204" pitchFamily="34" charset="0"/>
              <a:buChar char="►"/>
              <a:tabLst/>
              <a:defRPr/>
            </a:pPr>
            <a:r>
              <a:rPr kumimoji="0" lang="en-US" sz="3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Tahoma"/>
                <a:cs typeface="Tahoma"/>
              </a:rPr>
              <a:t>High mutational burden predicts response to immune checkpoint inhibitor due to increased neoantigen expression</a:t>
            </a:r>
          </a:p>
        </p:txBody>
      </p:sp>
    </p:spTree>
    <p:extLst>
      <p:ext uri="{BB962C8B-B14F-4D97-AF65-F5344CB8AC3E}">
        <p14:creationId xmlns:p14="http://schemas.microsoft.com/office/powerpoint/2010/main" val="3591864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CA66581-271B-4FB3-8BD3-48A82AAC7192}"/>
              </a:ext>
            </a:extLst>
          </p:cNvPr>
          <p:cNvSpPr txBox="1">
            <a:spLocks/>
          </p:cNvSpPr>
          <p:nvPr/>
        </p:nvSpPr>
        <p:spPr>
          <a:xfrm>
            <a:off x="1268506" y="237989"/>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Cutaneous Squamous Cell Carcinoma (</a:t>
            </a:r>
            <a:r>
              <a:rPr kumimoji="0" lang="en-US" sz="36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t>
            </a:r>
          </a:p>
        </p:txBody>
      </p:sp>
      <p:sp>
        <p:nvSpPr>
          <p:cNvPr id="8" name="Content Placeholder 2">
            <a:extLst>
              <a:ext uri="{FF2B5EF4-FFF2-40B4-BE49-F238E27FC236}">
                <a16:creationId xmlns:a16="http://schemas.microsoft.com/office/drawing/2014/main" id="{8B825D9B-8BEB-4649-B19A-60F53EA60DA2}"/>
              </a:ext>
            </a:extLst>
          </p:cNvPr>
          <p:cNvSpPr txBox="1">
            <a:spLocks/>
          </p:cNvSpPr>
          <p:nvPr/>
        </p:nvSpPr>
        <p:spPr bwMode="auto">
          <a:xfrm>
            <a:off x="838200" y="1402771"/>
            <a:ext cx="10515600" cy="4351338"/>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Second most common nonmelanoma skin cancer/keratinocyte carcinoma</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Traditionally 20% of skin cancers, but ratio of basal cell carcinoma (BCC) to SCC may be closer to 1:1 in the Medicare fee-for-service population</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263% increase in incidence of cSCC between 1976 to 1984 and 2000 to 2010 time periods</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An Estimated 5,604 to 12,572 people with cSCC developed nodal metastases and 3,932 to 8,791 died from cSCC in 2012</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5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Mortality rates similar to renal and oropharyngeal carcinomas in southern and central United States</a:t>
            </a:r>
            <a:endParaRPr kumimoji="0" lang="en-US" sz="2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9" name="Rectangle 8">
            <a:extLst>
              <a:ext uri="{FF2B5EF4-FFF2-40B4-BE49-F238E27FC236}">
                <a16:creationId xmlns:a16="http://schemas.microsoft.com/office/drawing/2014/main" id="{BE6E1F3A-15C5-41E9-A277-47D714E741A9}"/>
              </a:ext>
            </a:extLst>
          </p:cNvPr>
          <p:cNvSpPr/>
          <p:nvPr/>
        </p:nvSpPr>
        <p:spPr>
          <a:xfrm>
            <a:off x="178675" y="5988734"/>
            <a:ext cx="6096000" cy="73866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Rogers HW, Weinstock MA, </a:t>
            </a: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Coldiron</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BM, et al. Incidence estimate of nonmelanoma skin cancer (keratinocyte </a:t>
            </a: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carci</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nomas</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in the U.S. population, 2012. JAMA Dermatol. 2015; 151:1081-1086. </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Karia</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PS, Han J, </a:t>
            </a: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Schmults</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CD. Cutaneous squamous cell carcinoma: estimated incidence of disease, nodal metastasis, and deaths from disease in the United States, 2012. J Am </a:t>
            </a:r>
            <a:r>
              <a:rPr kumimoji="0" lang="en-US" sz="105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05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Dermatol. 2013;68:957-966. </a:t>
            </a:r>
          </a:p>
        </p:txBody>
      </p:sp>
    </p:spTree>
    <p:extLst>
      <p:ext uri="{BB962C8B-B14F-4D97-AF65-F5344CB8AC3E}">
        <p14:creationId xmlns:p14="http://schemas.microsoft.com/office/powerpoint/2010/main" val="1252749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0FDEEB9-91D6-4854-A2E9-AE9AA9AFB301}"/>
              </a:ext>
            </a:extLst>
          </p:cNvPr>
          <p:cNvSpPr txBox="1">
            <a:spLocks/>
          </p:cNvSpPr>
          <p:nvPr/>
        </p:nvSpPr>
        <p:spPr>
          <a:xfrm>
            <a:off x="1185379" y="321116"/>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Pathogenesis and Key Risk Factors cSCC</a:t>
            </a:r>
            <a:endPar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1" name="Content Placeholder 2">
            <a:extLst>
              <a:ext uri="{FF2B5EF4-FFF2-40B4-BE49-F238E27FC236}">
                <a16:creationId xmlns:a16="http://schemas.microsoft.com/office/drawing/2014/main" id="{C2A2B59F-14F8-4C58-8F62-40897A26D9C0}"/>
              </a:ext>
            </a:extLst>
          </p:cNvPr>
          <p:cNvSpPr txBox="1">
            <a:spLocks/>
          </p:cNvSpPr>
          <p:nvPr/>
        </p:nvSpPr>
        <p:spPr bwMode="auto">
          <a:xfrm>
            <a:off x="525250" y="1214396"/>
            <a:ext cx="11666749" cy="4351338"/>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rmAutofit fontScale="85000" lnSpcReduction="20000"/>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33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Genes commonly mutated in </a:t>
            </a:r>
            <a:r>
              <a:rPr kumimoji="0" lang="en-US" sz="33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r>
              <a:rPr kumimoji="0" lang="en-US" sz="33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include TP53, CDKN2A, Ras, and NOTCH1</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33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Risk factors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Fitzpatrick I-III light skin</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Age</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Male sex</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Exposure to sunlight or other ultraviolet radiation</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Immunosuppression</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Human papilloma virus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Chronic scarring conditions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Familial cancer syndromes</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Environmental exposures (arsenic)</a:t>
            </a:r>
          </a:p>
        </p:txBody>
      </p:sp>
    </p:spTree>
    <p:extLst>
      <p:ext uri="{BB962C8B-B14F-4D97-AF65-F5344CB8AC3E}">
        <p14:creationId xmlns:p14="http://schemas.microsoft.com/office/powerpoint/2010/main" val="3758697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F966A-9B37-F540-9A34-957204897A7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A03B878-E4F8-8D41-AA61-07D57B431039}"/>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4F6BB4B7-D720-4740-BE03-BAEE03CD7E45}"/>
              </a:ext>
            </a:extLst>
          </p:cNvPr>
          <p:cNvPicPr>
            <a:picLocks noChangeAspect="1"/>
          </p:cNvPicPr>
          <p:nvPr/>
        </p:nvPicPr>
        <p:blipFill>
          <a:blip r:embed="rId3"/>
          <a:stretch>
            <a:fillRect/>
          </a:stretch>
        </p:blipFill>
        <p:spPr>
          <a:xfrm>
            <a:off x="838200" y="199159"/>
            <a:ext cx="9848850" cy="6014416"/>
          </a:xfrm>
          <a:prstGeom prst="rect">
            <a:avLst/>
          </a:prstGeom>
        </p:spPr>
      </p:pic>
      <p:sp>
        <p:nvSpPr>
          <p:cNvPr id="6" name="TextBox 5">
            <a:extLst>
              <a:ext uri="{FF2B5EF4-FFF2-40B4-BE49-F238E27FC236}">
                <a16:creationId xmlns:a16="http://schemas.microsoft.com/office/drawing/2014/main" id="{1E208144-06DC-C34F-8BD7-33B9D583AB18}"/>
              </a:ext>
            </a:extLst>
          </p:cNvPr>
          <p:cNvSpPr txBox="1"/>
          <p:nvPr/>
        </p:nvSpPr>
        <p:spPr>
          <a:xfrm>
            <a:off x="838200" y="6229450"/>
            <a:ext cx="714920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Catherine A. Harwood, Charlotte M. </a:t>
            </a:r>
            <a:r>
              <a:rPr kumimoji="0" lang="en-US" sz="1800" b="0" i="1" u="none" strike="noStrike" kern="1200" cap="none" spc="0" normalizeH="0" baseline="0" noProof="0" dirty="0" err="1">
                <a:ln>
                  <a:noFill/>
                </a:ln>
                <a:solidFill>
                  <a:prstClr val="black"/>
                </a:solidFill>
                <a:effectLst/>
                <a:uLnTx/>
                <a:uFillTx/>
                <a:latin typeface="Calibri" panose="020F0502020204030204"/>
                <a:ea typeface="+mn-ea"/>
                <a:cs typeface="+mn-cs"/>
              </a:rPr>
              <a:t>Proby</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Gareth J. Inman, Irene M. Leigh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Acta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Derm</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Venereol</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2015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Epub</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ahead of print</a:t>
            </a:r>
          </a:p>
        </p:txBody>
      </p:sp>
    </p:spTree>
    <p:extLst>
      <p:ext uri="{BB962C8B-B14F-4D97-AF65-F5344CB8AC3E}">
        <p14:creationId xmlns:p14="http://schemas.microsoft.com/office/powerpoint/2010/main" val="3102186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FAFB7FA-29CF-4D72-A099-E600EFF6E915}"/>
              </a:ext>
            </a:extLst>
          </p:cNvPr>
          <p:cNvSpPr txBox="1">
            <a:spLocks/>
          </p:cNvSpPr>
          <p:nvPr/>
        </p:nvSpPr>
        <p:spPr>
          <a:xfrm>
            <a:off x="1141370" y="330897"/>
            <a:ext cx="10515600" cy="1325563"/>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Traditional Treatment Options </a:t>
            </a:r>
            <a:r>
              <a:rPr kumimoji="0" lang="en-US" sz="36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endPar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5" name="Content Placeholder 2">
            <a:extLst>
              <a:ext uri="{FF2B5EF4-FFF2-40B4-BE49-F238E27FC236}">
                <a16:creationId xmlns:a16="http://schemas.microsoft.com/office/drawing/2014/main" id="{EB31FB1D-C4D7-4351-AF11-2C8721AE2435}"/>
              </a:ext>
            </a:extLst>
          </p:cNvPr>
          <p:cNvSpPr txBox="1">
            <a:spLocks/>
          </p:cNvSpPr>
          <p:nvPr/>
        </p:nvSpPr>
        <p:spPr bwMode="auto">
          <a:xfrm>
            <a:off x="535030" y="1343960"/>
            <a:ext cx="10515600" cy="575688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sp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The most commonly used regimens historically for </a:t>
            </a:r>
            <a:r>
              <a:rPr kumimoji="0" 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are 5-fluorouracil (5-FU)/cisplatin, 5-FU/carboplatin, or paclitaxel/ carboplatin combinations. </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High toxicity, especially in elderly</a:t>
            </a:r>
          </a:p>
          <a:p>
            <a:pPr marL="455357" marR="0" lvl="1" indent="0" algn="l" defTabSz="914400" rtl="0" eaLnBrk="0" fontAlgn="base" latinLnBrk="0" hangingPunct="0">
              <a:lnSpc>
                <a:spcPct val="95000"/>
              </a:lnSpc>
              <a:spcBef>
                <a:spcPct val="25000"/>
              </a:spcBef>
              <a:spcAft>
                <a:spcPct val="0"/>
              </a:spcAft>
              <a:buClr>
                <a:srgbClr val="6B6BCE"/>
              </a:buClr>
              <a:buSzPct val="68000"/>
              <a:buFont typeface="Arial" pitchFamily="34" charset="0"/>
              <a:buNone/>
              <a:tabLst/>
              <a:defRPr/>
            </a:pP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Recent phase II trial using gefitinib (EGFR inhibitor) for incurable </a:t>
            </a:r>
            <a:r>
              <a:rPr kumimoji="0" 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cSCC</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showed an ORR of 16%</a:t>
            </a:r>
          </a:p>
          <a:p>
            <a:pPr marL="801237" marR="0" lvl="1" indent="-345880" algn="l" defTabSz="914400" rtl="0" eaLnBrk="0" fontAlgn="base" latinLnBrk="0" hangingPunct="0">
              <a:lnSpc>
                <a:spcPct val="95000"/>
              </a:lnSpc>
              <a:spcBef>
                <a:spcPct val="25000"/>
              </a:spcBef>
              <a:spcAft>
                <a:spcPct val="0"/>
              </a:spcAft>
              <a:buClr>
                <a:srgbClr val="66FFFF"/>
              </a:buClr>
              <a:buSzPct val="68000"/>
              <a:buFont typeface="Arial" pitchFamily="34" charset="0"/>
              <a:buChar char="●"/>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6 PR, 13 stable at 8 weeks, median duration of response 31.4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mo</a:t>
            </a: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and PFS 3.8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mo</a:t>
            </a: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801237" marR="0" lvl="1" indent="-345880" algn="l" defTabSz="914400" rtl="0" eaLnBrk="0" fontAlgn="base" latinLnBrk="0" hangingPunct="0">
              <a:lnSpc>
                <a:spcPct val="95000"/>
              </a:lnSpc>
              <a:spcBef>
                <a:spcPct val="25000"/>
              </a:spcBef>
              <a:spcAft>
                <a:spcPct val="0"/>
              </a:spcAft>
              <a:buClr>
                <a:srgbClr val="6B6BCE"/>
              </a:buClr>
              <a:buSzPct val="68000"/>
              <a:buFont typeface="Arial" pitchFamily="34" charset="0"/>
              <a:buChar char="●"/>
              <a:tabLst/>
              <a:defRPr/>
            </a:pPr>
            <a:endPar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6" name="Rectangle 5">
            <a:extLst>
              <a:ext uri="{FF2B5EF4-FFF2-40B4-BE49-F238E27FC236}">
                <a16:creationId xmlns:a16="http://schemas.microsoft.com/office/drawing/2014/main" id="{74AC870A-D455-495B-88BD-511541C9E479}"/>
              </a:ext>
            </a:extLst>
          </p:cNvPr>
          <p:cNvSpPr/>
          <p:nvPr/>
        </p:nvSpPr>
        <p:spPr>
          <a:xfrm>
            <a:off x="312656" y="6308209"/>
            <a:ext cx="463248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J AM ACAD DERMATOL VOLUME 77, NUMBER 6</a:t>
            </a:r>
          </a:p>
        </p:txBody>
      </p:sp>
    </p:spTree>
    <p:extLst>
      <p:ext uri="{BB962C8B-B14F-4D97-AF65-F5344CB8AC3E}">
        <p14:creationId xmlns:p14="http://schemas.microsoft.com/office/powerpoint/2010/main" val="554842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ED3C142-7612-4514-AB41-6FF5FE8480E1}"/>
              </a:ext>
            </a:extLst>
          </p:cNvPr>
          <p:cNvSpPr/>
          <p:nvPr/>
        </p:nvSpPr>
        <p:spPr bwMode="auto">
          <a:xfrm>
            <a:off x="6023430" y="1771459"/>
            <a:ext cx="5452532" cy="3952008"/>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9" name="Rectangle 8">
            <a:extLst>
              <a:ext uri="{FF2B5EF4-FFF2-40B4-BE49-F238E27FC236}">
                <a16:creationId xmlns:a16="http://schemas.microsoft.com/office/drawing/2014/main" id="{9A5EFFC4-9905-4341-86DC-3381882B84D6}"/>
              </a:ext>
            </a:extLst>
          </p:cNvPr>
          <p:cNvSpPr/>
          <p:nvPr/>
        </p:nvSpPr>
        <p:spPr bwMode="auto">
          <a:xfrm>
            <a:off x="1049868" y="1217497"/>
            <a:ext cx="4581676" cy="5136288"/>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Tahoma"/>
              <a:cs typeface="Calibri" panose="020F0502020204030204" pitchFamily="34" charset="0"/>
            </a:endParaRPr>
          </a:p>
        </p:txBody>
      </p:sp>
      <p:sp>
        <p:nvSpPr>
          <p:cNvPr id="3" name="TextBox 2">
            <a:extLst>
              <a:ext uri="{FF2B5EF4-FFF2-40B4-BE49-F238E27FC236}">
                <a16:creationId xmlns:a16="http://schemas.microsoft.com/office/drawing/2014/main" id="{ED948A28-1FE1-44CA-B9C3-549B3971B7A5}"/>
              </a:ext>
            </a:extLst>
          </p:cNvPr>
          <p:cNvSpPr txBox="1"/>
          <p:nvPr/>
        </p:nvSpPr>
        <p:spPr>
          <a:xfrm>
            <a:off x="2410692" y="176036"/>
            <a:ext cx="8254049" cy="769441"/>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Cetuximab in SCC</a:t>
            </a:r>
            <a:endParaRPr kumimoji="0" lang="en-US" sz="42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sym typeface="Helvetica"/>
            </a:endParaRPr>
          </a:p>
        </p:txBody>
      </p:sp>
      <p:pic>
        <p:nvPicPr>
          <p:cNvPr id="6" name="Picture 5">
            <a:extLst>
              <a:ext uri="{FF2B5EF4-FFF2-40B4-BE49-F238E27FC236}">
                <a16:creationId xmlns:a16="http://schemas.microsoft.com/office/drawing/2014/main" id="{FEC21190-A76F-4FEC-91DE-71A2060D2565}"/>
              </a:ext>
            </a:extLst>
          </p:cNvPr>
          <p:cNvPicPr>
            <a:picLocks noChangeAspect="1"/>
          </p:cNvPicPr>
          <p:nvPr/>
        </p:nvPicPr>
        <p:blipFill rotWithShape="1">
          <a:blip r:embed="rId2"/>
          <a:srcRect l="2414" r="53103" b="10415"/>
          <a:stretch/>
        </p:blipFill>
        <p:spPr>
          <a:xfrm>
            <a:off x="1136952" y="1310654"/>
            <a:ext cx="4378945" cy="4962096"/>
          </a:xfrm>
          <a:prstGeom prst="rect">
            <a:avLst/>
          </a:prstGeom>
        </p:spPr>
      </p:pic>
      <p:pic>
        <p:nvPicPr>
          <p:cNvPr id="7" name="Picture 6">
            <a:extLst>
              <a:ext uri="{FF2B5EF4-FFF2-40B4-BE49-F238E27FC236}">
                <a16:creationId xmlns:a16="http://schemas.microsoft.com/office/drawing/2014/main" id="{1D4B3216-332E-4E27-A451-55F3CC7C1AE3}"/>
              </a:ext>
            </a:extLst>
          </p:cNvPr>
          <p:cNvPicPr>
            <a:picLocks noChangeAspect="1"/>
          </p:cNvPicPr>
          <p:nvPr/>
        </p:nvPicPr>
        <p:blipFill rotWithShape="1">
          <a:blip r:embed="rId2"/>
          <a:srcRect l="49785" t="22913" b="13455"/>
          <a:stretch/>
        </p:blipFill>
        <p:spPr>
          <a:xfrm>
            <a:off x="6096000" y="1886858"/>
            <a:ext cx="5288772" cy="3753646"/>
          </a:xfrm>
          <a:prstGeom prst="rect">
            <a:avLst/>
          </a:prstGeom>
        </p:spPr>
      </p:pic>
      <p:sp>
        <p:nvSpPr>
          <p:cNvPr id="8" name="Rectangle 7">
            <a:extLst>
              <a:ext uri="{FF2B5EF4-FFF2-40B4-BE49-F238E27FC236}">
                <a16:creationId xmlns:a16="http://schemas.microsoft.com/office/drawing/2014/main" id="{310E06A8-4A2C-4625-9E4F-05948A300039}"/>
              </a:ext>
            </a:extLst>
          </p:cNvPr>
          <p:cNvSpPr/>
          <p:nvPr/>
        </p:nvSpPr>
        <p:spPr>
          <a:xfrm>
            <a:off x="9032840" y="6353785"/>
            <a:ext cx="272388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Tahoma"/>
                <a:cs typeface="Tahoma"/>
              </a:rPr>
              <a:t>Courtesy of Axel Hauschild </a:t>
            </a:r>
          </a:p>
        </p:txBody>
      </p:sp>
    </p:spTree>
    <p:extLst>
      <p:ext uri="{BB962C8B-B14F-4D97-AF65-F5344CB8AC3E}">
        <p14:creationId xmlns:p14="http://schemas.microsoft.com/office/powerpoint/2010/main" val="2304363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48F49-932E-7A4A-B7CD-BBE30B74C1A4}"/>
              </a:ext>
            </a:extLst>
          </p:cNvPr>
          <p:cNvSpPr>
            <a:spLocks noGrp="1"/>
          </p:cNvSpPr>
          <p:nvPr>
            <p:ph type="title"/>
          </p:nvPr>
        </p:nvSpPr>
        <p:spPr>
          <a:xfrm>
            <a:off x="1042023" y="275257"/>
            <a:ext cx="10970683" cy="1143000"/>
          </a:xfrm>
        </p:spPr>
        <p:txBody>
          <a:bodyPr>
            <a:noAutofit/>
          </a:bodyPr>
          <a:lstStyle/>
          <a:p>
            <a:r>
              <a:rPr lang="en-US" dirty="0">
                <a:solidFill>
                  <a:srgbClr val="FFFF99"/>
                </a:solidFill>
                <a:latin typeface="Calibri" panose="020F0502020204030204" pitchFamily="34" charset="0"/>
                <a:cs typeface="Calibri" panose="020F0502020204030204" pitchFamily="34" charset="0"/>
              </a:rPr>
              <a:t>Molecular Considerations in </a:t>
            </a:r>
            <a:r>
              <a:rPr lang="en-US" dirty="0" err="1">
                <a:solidFill>
                  <a:srgbClr val="FFFF99"/>
                </a:solidFill>
                <a:latin typeface="Calibri" panose="020F0502020204030204" pitchFamily="34" charset="0"/>
                <a:cs typeface="Calibri" panose="020F0502020204030204" pitchFamily="34" charset="0"/>
              </a:rPr>
              <a:t>cSCC</a:t>
            </a:r>
            <a:endParaRPr lang="en-US" dirty="0">
              <a:solidFill>
                <a:srgbClr val="FFFF9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70284E9B-54B6-A444-ACD3-832A91833530}"/>
              </a:ext>
            </a:extLst>
          </p:cNvPr>
          <p:cNvSpPr>
            <a:spLocks noGrp="1"/>
          </p:cNvSpPr>
          <p:nvPr>
            <p:ph idx="1"/>
          </p:nvPr>
        </p:nvSpPr>
        <p:spPr>
          <a:xfrm>
            <a:off x="510302" y="1143306"/>
            <a:ext cx="11425796" cy="2159000"/>
          </a:xfrm>
        </p:spPr>
        <p:txBody>
          <a:bodyPr>
            <a:noAutofit/>
          </a:bodyPr>
          <a:lstStyle/>
          <a:p>
            <a:r>
              <a:rPr lang="en-US" dirty="0">
                <a:latin typeface="Calibri" panose="020F0502020204030204" pitchFamily="34" charset="0"/>
                <a:cs typeface="Calibri" panose="020F0502020204030204" pitchFamily="34" charset="0"/>
              </a:rPr>
              <a:t>Mutation rate is 5 times that of lung cancer and &gt;4 times that of melanoma</a:t>
            </a:r>
          </a:p>
          <a:p>
            <a:pPr lvl="1">
              <a:buClr>
                <a:srgbClr val="66FFFF"/>
              </a:buClr>
            </a:pPr>
            <a:r>
              <a:rPr lang="en-US" sz="2400" dirty="0">
                <a:latin typeface="Calibri" panose="020F0502020204030204" pitchFamily="34" charset="0"/>
                <a:cs typeface="Calibri" panose="020F0502020204030204" pitchFamily="34" charset="0"/>
              </a:rPr>
              <a:t>Accumulation of mutations and other cellular changes in skin can progress through increasing levels of dysplasia and transform into </a:t>
            </a:r>
            <a:r>
              <a:rPr lang="en-US" sz="2400" dirty="0" err="1">
                <a:latin typeface="Calibri" panose="020F0502020204030204" pitchFamily="34" charset="0"/>
                <a:cs typeface="Calibri" panose="020F0502020204030204" pitchFamily="34" charset="0"/>
              </a:rPr>
              <a:t>cSCC</a:t>
            </a:r>
            <a:endParaRPr lang="en-US" sz="24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Understanding the molecular basis can help make way for targeted therapy, although the high number of mutations in </a:t>
            </a:r>
            <a:r>
              <a:rPr lang="en-US" dirty="0" err="1">
                <a:latin typeface="Calibri" panose="020F0502020204030204" pitchFamily="34" charset="0"/>
                <a:cs typeface="Calibri" panose="020F0502020204030204" pitchFamily="34" charset="0"/>
              </a:rPr>
              <a:t>cSCC</a:t>
            </a:r>
            <a:r>
              <a:rPr lang="en-US" dirty="0">
                <a:latin typeface="Calibri" panose="020F0502020204030204" pitchFamily="34" charset="0"/>
                <a:cs typeface="Calibri" panose="020F0502020204030204" pitchFamily="34" charset="0"/>
              </a:rPr>
              <a:t> may make single-agent targeted therapy infeasible. </a:t>
            </a:r>
          </a:p>
          <a:p>
            <a:pPr lvl="1">
              <a:buClr>
                <a:srgbClr val="66FFFF"/>
              </a:buClr>
            </a:pPr>
            <a:r>
              <a:rPr lang="en-US" sz="2400" dirty="0">
                <a:latin typeface="Calibri" panose="020F0502020204030204" pitchFamily="34" charset="0"/>
                <a:cs typeface="Calibri" panose="020F0502020204030204" pitchFamily="34" charset="0"/>
              </a:rPr>
              <a:t>Tumor protein 52 (TP53) – mutation results in resistance to apoptosis and unchecked clonal expansion</a:t>
            </a:r>
          </a:p>
          <a:p>
            <a:pPr lvl="1">
              <a:buClr>
                <a:srgbClr val="66FFFF"/>
              </a:buClr>
            </a:pPr>
            <a:r>
              <a:rPr lang="en-US" sz="2400" dirty="0">
                <a:latin typeface="Calibri" panose="020F0502020204030204" pitchFamily="34" charset="0"/>
                <a:cs typeface="Calibri" panose="020F0502020204030204" pitchFamily="34" charset="0"/>
              </a:rPr>
              <a:t>Cyclin-dependent kinase inhibitor 2A (CDKN2A) – cell cycle control proteins</a:t>
            </a:r>
          </a:p>
          <a:p>
            <a:pPr lvl="1">
              <a:buClr>
                <a:srgbClr val="66FFFF"/>
              </a:buClr>
            </a:pPr>
            <a:r>
              <a:rPr lang="en-US" sz="2400" dirty="0">
                <a:latin typeface="Calibri" panose="020F0502020204030204" pitchFamily="34" charset="0"/>
                <a:cs typeface="Calibri" panose="020F0502020204030204" pitchFamily="34" charset="0"/>
              </a:rPr>
              <a:t>Ras (cellular signal transduction) and Notch homolog 1 (tumor suppressor gene that acts as a gatekeeper event in </a:t>
            </a:r>
            <a:r>
              <a:rPr lang="en-US" sz="2400" dirty="0" err="1">
                <a:latin typeface="Calibri" panose="020F0502020204030204" pitchFamily="34" charset="0"/>
                <a:cs typeface="Calibri" panose="020F0502020204030204" pitchFamily="34" charset="0"/>
              </a:rPr>
              <a:t>cSCC</a:t>
            </a:r>
            <a:r>
              <a:rPr lang="en-US" sz="2400" dirty="0">
                <a:latin typeface="Calibri" panose="020F0502020204030204" pitchFamily="34" charset="0"/>
                <a:cs typeface="Calibri" panose="020F0502020204030204" pitchFamily="34" charset="0"/>
              </a:rPr>
              <a:t> carcinogenesis</a:t>
            </a:r>
          </a:p>
          <a:p>
            <a:r>
              <a:rPr lang="en-US" dirty="0">
                <a:latin typeface="Calibri" panose="020F0502020204030204" pitchFamily="34" charset="0"/>
                <a:cs typeface="Calibri" panose="020F0502020204030204" pitchFamily="34" charset="0"/>
              </a:rPr>
              <a:t>Most have multiple other mutations</a:t>
            </a:r>
          </a:p>
        </p:txBody>
      </p:sp>
    </p:spTree>
    <p:extLst>
      <p:ext uri="{BB962C8B-B14F-4D97-AF65-F5344CB8AC3E}">
        <p14:creationId xmlns:p14="http://schemas.microsoft.com/office/powerpoint/2010/main" val="1468559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585788" y="1257300"/>
            <a:ext cx="11552237" cy="466794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Based on your current level of knowledge, how likely are you to employ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for the management of </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patients with a</a:t>
            </a:r>
            <a:r>
              <a:rPr kumimoji="0" 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dvanced</a:t>
            </a:r>
            <a:r>
              <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charset="0"/>
                <a:cs typeface="Tahoma"/>
              </a:rPr>
              <a:t>, unresectable, and metastatic cutaneous skin cancers</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Very 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Somewhat 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Somewhat unlikely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Unlikely</a:t>
            </a:r>
          </a:p>
          <a:p>
            <a:pPr marL="1028700" marR="0" lvl="0" indent="-457200" algn="l" defTabSz="914400" rtl="0" eaLnBrk="0" fontAlgn="base" latinLnBrk="0" hangingPunct="0">
              <a:lnSpc>
                <a:spcPct val="100000"/>
              </a:lnSpc>
              <a:spcBef>
                <a:spcPct val="0"/>
              </a:spcBef>
              <a:spcAft>
                <a:spcPts val="800"/>
              </a:spcAft>
              <a:buClr>
                <a:srgbClr val="FFFF00"/>
              </a:buClr>
              <a:buSzTx/>
              <a:buFont typeface="+mj-lt"/>
              <a:buAutoNum type="arabicParen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Very unlikely</a:t>
            </a: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Preprogram Assessment Question #1</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13663501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2C22D-27C3-A648-A8AA-0C2FDDFB5E04}"/>
              </a:ext>
            </a:extLst>
          </p:cNvPr>
          <p:cNvSpPr>
            <a:spLocks noGrp="1"/>
          </p:cNvSpPr>
          <p:nvPr>
            <p:ph type="title"/>
          </p:nvPr>
        </p:nvSpPr>
        <p:spPr>
          <a:xfrm>
            <a:off x="1472329" y="0"/>
            <a:ext cx="10970683" cy="1143000"/>
          </a:xfrm>
        </p:spPr>
        <p:txBody>
          <a:bodyPr/>
          <a:lstStyle/>
          <a:p>
            <a:r>
              <a:rPr lang="en-US" dirty="0">
                <a:solidFill>
                  <a:srgbClr val="FFFF99"/>
                </a:solidFill>
                <a:latin typeface="Calibri" panose="020F0502020204030204" pitchFamily="34" charset="0"/>
                <a:cs typeface="Calibri" panose="020F0502020204030204" pitchFamily="34" charset="0"/>
              </a:rPr>
              <a:t>Factors Associated with </a:t>
            </a:r>
            <a:r>
              <a:rPr lang="en-US" dirty="0" err="1">
                <a:solidFill>
                  <a:srgbClr val="FFFF99"/>
                </a:solidFill>
                <a:latin typeface="Calibri" panose="020F0502020204030204" pitchFamily="34" charset="0"/>
                <a:cs typeface="Calibri" panose="020F0502020204030204" pitchFamily="34" charset="0"/>
              </a:rPr>
              <a:t>cSCC</a:t>
            </a:r>
            <a:r>
              <a:rPr lang="en-US" dirty="0">
                <a:solidFill>
                  <a:srgbClr val="FFFF99"/>
                </a:solidFill>
                <a:latin typeface="Calibri" panose="020F0502020204030204" pitchFamily="34" charset="0"/>
                <a:cs typeface="Calibri" panose="020F0502020204030204" pitchFamily="34" charset="0"/>
              </a:rPr>
              <a:t> </a:t>
            </a:r>
            <a:br>
              <a:rPr lang="en-US" dirty="0">
                <a:solidFill>
                  <a:srgbClr val="FFFF99"/>
                </a:solidFill>
                <a:latin typeface="Calibri" panose="020F0502020204030204" pitchFamily="34" charset="0"/>
                <a:cs typeface="Calibri" panose="020F0502020204030204" pitchFamily="34" charset="0"/>
              </a:rPr>
            </a:br>
            <a:r>
              <a:rPr lang="en-US" dirty="0">
                <a:solidFill>
                  <a:srgbClr val="FFFF99"/>
                </a:solidFill>
                <a:latin typeface="Calibri" panose="020F0502020204030204" pitchFamily="34" charset="0"/>
                <a:cs typeface="Calibri" panose="020F0502020204030204" pitchFamily="34" charset="0"/>
              </a:rPr>
              <a:t>Local Recurrence and Metastases</a:t>
            </a:r>
          </a:p>
        </p:txBody>
      </p:sp>
      <p:sp>
        <p:nvSpPr>
          <p:cNvPr id="3" name="Content Placeholder 2">
            <a:extLst>
              <a:ext uri="{FF2B5EF4-FFF2-40B4-BE49-F238E27FC236}">
                <a16:creationId xmlns:a16="http://schemas.microsoft.com/office/drawing/2014/main" id="{E7A1DD01-7E44-B54D-BC03-B2EFC131B959}"/>
              </a:ext>
            </a:extLst>
          </p:cNvPr>
          <p:cNvSpPr>
            <a:spLocks noGrp="1"/>
          </p:cNvSpPr>
          <p:nvPr>
            <p:ph idx="1"/>
          </p:nvPr>
        </p:nvSpPr>
        <p:spPr>
          <a:xfrm>
            <a:off x="838200" y="1414856"/>
            <a:ext cx="10515600" cy="3408527"/>
          </a:xfrm>
        </p:spPr>
        <p:txBody>
          <a:bodyPr>
            <a:noAutofit/>
          </a:bodyPr>
          <a:lstStyle/>
          <a:p>
            <a:pPr>
              <a:spcAft>
                <a:spcPts val="2500"/>
              </a:spcAft>
            </a:pPr>
            <a:r>
              <a:rPr lang="en-US" dirty="0">
                <a:latin typeface="Calibri" panose="020F0502020204030204" pitchFamily="34" charset="0"/>
                <a:cs typeface="Calibri" panose="020F0502020204030204" pitchFamily="34" charset="0"/>
              </a:rPr>
              <a:t>Tumor diameter &gt;2.0 cm most closely associated with disease specific death</a:t>
            </a:r>
          </a:p>
          <a:p>
            <a:pPr>
              <a:spcAft>
                <a:spcPts val="2500"/>
              </a:spcAft>
            </a:pPr>
            <a:r>
              <a:rPr lang="en-US" dirty="0">
                <a:latin typeface="Calibri" panose="020F0502020204030204" pitchFamily="34" charset="0"/>
                <a:cs typeface="Calibri" panose="020F0502020204030204" pitchFamily="34" charset="0"/>
              </a:rPr>
              <a:t>Depth is most highly associated with recurrence and metastasis. Tumors with Breslow thickness &gt;2 mm have a 10-fold higher risk of local recurrence</a:t>
            </a:r>
          </a:p>
          <a:p>
            <a:pPr>
              <a:spcAft>
                <a:spcPts val="2500"/>
              </a:spcAft>
            </a:pPr>
            <a:r>
              <a:rPr lang="en-US" dirty="0">
                <a:latin typeface="Calibri" panose="020F0502020204030204" pitchFamily="34" charset="0"/>
                <a:cs typeface="Calibri" panose="020F0502020204030204" pitchFamily="34" charset="0"/>
              </a:rPr>
              <a:t>Perineural involvement (PNI) of nerves &gt;0.1mm is associated with increased nodal metastasis and increased mortality risk</a:t>
            </a:r>
          </a:p>
        </p:txBody>
      </p:sp>
    </p:spTree>
    <p:extLst>
      <p:ext uri="{BB962C8B-B14F-4D97-AF65-F5344CB8AC3E}">
        <p14:creationId xmlns:p14="http://schemas.microsoft.com/office/powerpoint/2010/main" val="30843757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CA20C-A930-E64F-8DC3-CB057B749C3E}"/>
              </a:ext>
            </a:extLst>
          </p:cNvPr>
          <p:cNvSpPr>
            <a:spLocks noGrp="1"/>
          </p:cNvSpPr>
          <p:nvPr>
            <p:ph type="title"/>
          </p:nvPr>
        </p:nvSpPr>
        <p:spPr>
          <a:xfrm>
            <a:off x="1327997" y="266700"/>
            <a:ext cx="10970683" cy="1143000"/>
          </a:xfrm>
        </p:spPr>
        <p:txBody>
          <a:bodyPr>
            <a:noAutofit/>
          </a:bodyPr>
          <a:lstStyle/>
          <a:p>
            <a:r>
              <a:rPr lang="en-US" sz="3000" dirty="0">
                <a:solidFill>
                  <a:srgbClr val="FFFF99"/>
                </a:solidFill>
                <a:latin typeface="Calibri" panose="020F0502020204030204" pitchFamily="34" charset="0"/>
                <a:cs typeface="Calibri" panose="020F0502020204030204" pitchFamily="34" charset="0"/>
              </a:rPr>
              <a:t>Factors Associated with CSCC Local Recurrence and Metastases</a:t>
            </a:r>
          </a:p>
        </p:txBody>
      </p:sp>
      <p:sp>
        <p:nvSpPr>
          <p:cNvPr id="3" name="Content Placeholder 2">
            <a:extLst>
              <a:ext uri="{FF2B5EF4-FFF2-40B4-BE49-F238E27FC236}">
                <a16:creationId xmlns:a16="http://schemas.microsoft.com/office/drawing/2014/main" id="{0A42A502-8B7F-C64B-B3AA-236AA1F3C3F3}"/>
              </a:ext>
            </a:extLst>
          </p:cNvPr>
          <p:cNvSpPr>
            <a:spLocks noGrp="1"/>
          </p:cNvSpPr>
          <p:nvPr>
            <p:ph idx="1"/>
          </p:nvPr>
        </p:nvSpPr>
        <p:spPr>
          <a:xfrm>
            <a:off x="139700" y="1014730"/>
            <a:ext cx="11912599" cy="2159000"/>
          </a:xfrm>
        </p:spPr>
        <p:txBody>
          <a:bodyPr>
            <a:noAutofit/>
          </a:bodyPr>
          <a:lstStyle/>
          <a:p>
            <a:r>
              <a:rPr lang="en-US" dirty="0">
                <a:latin typeface="Calibri" panose="020F0502020204030204" pitchFamily="34" charset="0"/>
                <a:cs typeface="Calibri" panose="020F0502020204030204" pitchFamily="34" charset="0"/>
              </a:rPr>
              <a:t>Histologic differentiation</a:t>
            </a:r>
          </a:p>
          <a:p>
            <a:pPr lvl="1">
              <a:buClr>
                <a:srgbClr val="66FFFF"/>
              </a:buClr>
            </a:pPr>
            <a:r>
              <a:rPr lang="en-US" sz="2200" dirty="0">
                <a:latin typeface="Calibri" panose="020F0502020204030204" pitchFamily="34" charset="0"/>
                <a:cs typeface="Calibri" panose="020F0502020204030204" pitchFamily="34" charset="0"/>
              </a:rPr>
              <a:t>Presence of poor differentiation more than triples (7% vs 2%) the risk of local recurrence and approximately doubles (7% vs. 3%) the risk of metastases vs well-differentiated CSCC</a:t>
            </a:r>
          </a:p>
          <a:p>
            <a:r>
              <a:rPr lang="en-US" dirty="0">
                <a:latin typeface="Calibri" panose="020F0502020204030204" pitchFamily="34" charset="0"/>
                <a:cs typeface="Calibri" panose="020F0502020204030204" pitchFamily="34" charset="0"/>
              </a:rPr>
              <a:t>Previously treated/recurrent CSCC</a:t>
            </a:r>
          </a:p>
          <a:p>
            <a:r>
              <a:rPr lang="en-US" dirty="0">
                <a:latin typeface="Calibri" panose="020F0502020204030204" pitchFamily="34" charset="0"/>
                <a:cs typeface="Calibri" panose="020F0502020204030204" pitchFamily="34" charset="0"/>
              </a:rPr>
              <a:t>Site</a:t>
            </a:r>
          </a:p>
          <a:p>
            <a:pPr lvl="1">
              <a:buClr>
                <a:srgbClr val="66FFFF"/>
              </a:buClr>
            </a:pPr>
            <a:r>
              <a:rPr lang="en-US" sz="2200" dirty="0">
                <a:latin typeface="Calibri" panose="020F0502020204030204" pitchFamily="34" charset="0"/>
                <a:cs typeface="Calibri" panose="020F0502020204030204" pitchFamily="34" charset="0"/>
              </a:rPr>
              <a:t>Ear</a:t>
            </a:r>
          </a:p>
          <a:p>
            <a:pPr lvl="1">
              <a:buClr>
                <a:srgbClr val="66FFFF"/>
              </a:buClr>
            </a:pPr>
            <a:r>
              <a:rPr lang="en-US" sz="2200" dirty="0">
                <a:latin typeface="Calibri" panose="020F0502020204030204" pitchFamily="34" charset="0"/>
                <a:cs typeface="Calibri" panose="020F0502020204030204" pitchFamily="34" charset="0"/>
              </a:rPr>
              <a:t>CSCC arising in a scar – 26% metastatic risk</a:t>
            </a:r>
          </a:p>
          <a:p>
            <a:r>
              <a:rPr lang="en-US" dirty="0">
                <a:latin typeface="Calibri" panose="020F0502020204030204" pitchFamily="34" charset="0"/>
                <a:cs typeface="Calibri" panose="020F0502020204030204" pitchFamily="34" charset="0"/>
              </a:rPr>
              <a:t>Immunosuppression (worse risk on head/neck, with multiple tumors and with excess UV exposure)</a:t>
            </a:r>
          </a:p>
          <a:p>
            <a:pPr lvl="1">
              <a:buClr>
                <a:srgbClr val="66FFFF"/>
              </a:buClr>
            </a:pPr>
            <a:r>
              <a:rPr lang="en-US" sz="2200" dirty="0">
                <a:latin typeface="Calibri" panose="020F0502020204030204" pitchFamily="34" charset="0"/>
                <a:cs typeface="Calibri" panose="020F0502020204030204" pitchFamily="34" charset="0"/>
              </a:rPr>
              <a:t>13% local recurrence rate</a:t>
            </a:r>
          </a:p>
          <a:p>
            <a:pPr lvl="1">
              <a:buClr>
                <a:srgbClr val="66FFFF"/>
              </a:buClr>
            </a:pPr>
            <a:r>
              <a:rPr lang="en-US" sz="2200" dirty="0">
                <a:latin typeface="Calibri" panose="020F0502020204030204" pitchFamily="34" charset="0"/>
                <a:cs typeface="Calibri" panose="020F0502020204030204" pitchFamily="34" charset="0"/>
              </a:rPr>
              <a:t>5-8% risk of metastasis, usually in 2</a:t>
            </a:r>
            <a:r>
              <a:rPr lang="en-US" sz="2200" baseline="30000" dirty="0">
                <a:latin typeface="Calibri" panose="020F0502020204030204" pitchFamily="34" charset="0"/>
                <a:cs typeface="Calibri" panose="020F0502020204030204" pitchFamily="34" charset="0"/>
              </a:rPr>
              <a:t>nd</a:t>
            </a:r>
            <a:r>
              <a:rPr lang="en-US" sz="2200" dirty="0">
                <a:latin typeface="Calibri" panose="020F0502020204030204" pitchFamily="34" charset="0"/>
                <a:cs typeface="Calibri" panose="020F0502020204030204" pitchFamily="34" charset="0"/>
              </a:rPr>
              <a:t> year after excision</a:t>
            </a:r>
          </a:p>
          <a:p>
            <a:pPr lvl="1">
              <a:buClr>
                <a:srgbClr val="66FFFF"/>
              </a:buClr>
            </a:pPr>
            <a:r>
              <a:rPr lang="en-US" sz="2200" dirty="0">
                <a:latin typeface="Calibri" panose="020F0502020204030204" pitchFamily="34" charset="0"/>
                <a:cs typeface="Calibri" panose="020F0502020204030204" pitchFamily="34" charset="0"/>
              </a:rPr>
              <a:t>More rapid growth</a:t>
            </a:r>
          </a:p>
        </p:txBody>
      </p:sp>
      <p:sp>
        <p:nvSpPr>
          <p:cNvPr id="5" name="Rectangle 4">
            <a:extLst>
              <a:ext uri="{FF2B5EF4-FFF2-40B4-BE49-F238E27FC236}">
                <a16:creationId xmlns:a16="http://schemas.microsoft.com/office/drawing/2014/main" id="{AD3B0216-1145-4B46-AB29-13DAC3BD4EF0}"/>
              </a:ext>
            </a:extLst>
          </p:cNvPr>
          <p:cNvSpPr/>
          <p:nvPr/>
        </p:nvSpPr>
        <p:spPr>
          <a:xfrm>
            <a:off x="6297273" y="6162627"/>
            <a:ext cx="6096000" cy="646331"/>
          </a:xfrm>
          <a:prstGeom prst="rect">
            <a:avLst/>
          </a:prstGeom>
        </p:spPr>
        <p:txBody>
          <a:bodyP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Rowe DE, Carroll RJ, Day CL. Prognostic factors for local recurrence, metastasis and survival rates in squamous cell carcinoma of the skin, ear and lip. J Am </a:t>
            </a:r>
            <a:r>
              <a:rPr kumimoji="0" lang="en-US" sz="12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Acad</a:t>
            </a:r>
            <a:r>
              <a:rPr kumimoji="0" lang="en-US" sz="1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Dermatol. 1992; 26:976-990. </a:t>
            </a:r>
          </a:p>
        </p:txBody>
      </p:sp>
    </p:spTree>
    <p:extLst>
      <p:ext uri="{BB962C8B-B14F-4D97-AF65-F5344CB8AC3E}">
        <p14:creationId xmlns:p14="http://schemas.microsoft.com/office/powerpoint/2010/main" val="2944711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5B22-6CE1-7744-83FB-C626636FDDB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3791715-BE7D-7941-A128-7A8B1C6599C6}"/>
              </a:ext>
            </a:extLst>
          </p:cNvPr>
          <p:cNvSpPr>
            <a:spLocks noGrp="1"/>
          </p:cNvSpPr>
          <p:nvPr>
            <p:ph idx="1"/>
          </p:nvPr>
        </p:nvSpPr>
        <p:spPr/>
        <p:txBody>
          <a:bodyPr/>
          <a:lstStyle/>
          <a:p>
            <a:endParaRPr lang="en-US"/>
          </a:p>
        </p:txBody>
      </p:sp>
      <p:pic>
        <p:nvPicPr>
          <p:cNvPr id="4" name="Picture 3" descr="A close up of a person&#10;&#10;Description generated with very high confidence">
            <a:extLst>
              <a:ext uri="{FF2B5EF4-FFF2-40B4-BE49-F238E27FC236}">
                <a16:creationId xmlns:a16="http://schemas.microsoft.com/office/drawing/2014/main" id="{F6C95BBE-7332-9D43-AAA0-3918B0F886F7}"/>
              </a:ext>
            </a:extLst>
          </p:cNvPr>
          <p:cNvPicPr>
            <a:picLocks noChangeAspect="1"/>
          </p:cNvPicPr>
          <p:nvPr/>
        </p:nvPicPr>
        <p:blipFill rotWithShape="1">
          <a:blip r:embed="rId3">
            <a:extLst>
              <a:ext uri="{28A0092B-C50C-407E-A947-70E740481C1C}">
                <a14:useLocalDpi xmlns:a14="http://schemas.microsoft.com/office/drawing/2010/main"/>
              </a:ext>
            </a:extLst>
          </a:blip>
          <a:srcRect b="15077"/>
          <a:stretch/>
        </p:blipFill>
        <p:spPr>
          <a:xfrm>
            <a:off x="244788" y="241936"/>
            <a:ext cx="5490810" cy="3497217"/>
          </a:xfrm>
          <a:prstGeom prst="rect">
            <a:avLst/>
          </a:prstGeom>
        </p:spPr>
      </p:pic>
      <p:pic>
        <p:nvPicPr>
          <p:cNvPr id="5" name="Picture 4" descr="A tattoo on his arm&#10;&#10;Description generated with very high confidence">
            <a:extLst>
              <a:ext uri="{FF2B5EF4-FFF2-40B4-BE49-F238E27FC236}">
                <a16:creationId xmlns:a16="http://schemas.microsoft.com/office/drawing/2014/main" id="{29969441-E74D-434D-9241-B9B072DA7FA4}"/>
              </a:ext>
            </a:extLst>
          </p:cNvPr>
          <p:cNvPicPr>
            <a:picLocks noChangeAspect="1"/>
          </p:cNvPicPr>
          <p:nvPr/>
        </p:nvPicPr>
        <p:blipFill rotWithShape="1">
          <a:blip r:embed="rId4">
            <a:extLst>
              <a:ext uri="{28A0092B-C50C-407E-A947-70E740481C1C}">
                <a14:useLocalDpi xmlns:a14="http://schemas.microsoft.com/office/drawing/2010/main"/>
              </a:ext>
            </a:extLst>
          </a:blip>
          <a:srcRect b="24097"/>
          <a:stretch/>
        </p:blipFill>
        <p:spPr>
          <a:xfrm>
            <a:off x="5912069" y="213676"/>
            <a:ext cx="6211614" cy="3536109"/>
          </a:xfrm>
          <a:prstGeom prst="rect">
            <a:avLst/>
          </a:prstGeom>
        </p:spPr>
      </p:pic>
      <p:pic>
        <p:nvPicPr>
          <p:cNvPr id="6" name="Picture 5" descr="A close up of a person&#10;&#10;Description generated with high confidence">
            <a:extLst>
              <a:ext uri="{FF2B5EF4-FFF2-40B4-BE49-F238E27FC236}">
                <a16:creationId xmlns:a16="http://schemas.microsoft.com/office/drawing/2014/main" id="{1C2FC72B-E0E7-9D4D-A910-9F2C8FC11096}"/>
              </a:ext>
            </a:extLst>
          </p:cNvPr>
          <p:cNvPicPr>
            <a:picLocks noChangeAspect="1"/>
          </p:cNvPicPr>
          <p:nvPr/>
        </p:nvPicPr>
        <p:blipFill rotWithShape="1">
          <a:blip r:embed="rId5">
            <a:extLst>
              <a:ext uri="{28A0092B-C50C-407E-A947-70E740481C1C}">
                <a14:useLocalDpi xmlns:a14="http://schemas.microsoft.com/office/drawing/2010/main"/>
              </a:ext>
            </a:extLst>
          </a:blip>
          <a:srcRect l="17910" t="21582" r="21211" b="22066"/>
          <a:stretch/>
        </p:blipFill>
        <p:spPr>
          <a:xfrm>
            <a:off x="1474498" y="3749785"/>
            <a:ext cx="4437571" cy="3080760"/>
          </a:xfrm>
          <a:prstGeom prst="rect">
            <a:avLst/>
          </a:prstGeom>
        </p:spPr>
      </p:pic>
      <p:pic>
        <p:nvPicPr>
          <p:cNvPr id="7" name="Picture 6" descr="A picture containing text&#10;&#10;Description generated with high confidence">
            <a:extLst>
              <a:ext uri="{FF2B5EF4-FFF2-40B4-BE49-F238E27FC236}">
                <a16:creationId xmlns:a16="http://schemas.microsoft.com/office/drawing/2014/main" id="{1A1EE223-88B3-B74F-8035-4CBAB7CE13B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04" t="11565" r="31157" b="22305"/>
          <a:stretch/>
        </p:blipFill>
        <p:spPr>
          <a:xfrm>
            <a:off x="5993735" y="3749785"/>
            <a:ext cx="4048688" cy="2999866"/>
          </a:xfrm>
          <a:prstGeom prst="rect">
            <a:avLst/>
          </a:prstGeom>
        </p:spPr>
      </p:pic>
    </p:spTree>
    <p:extLst>
      <p:ext uri="{BB962C8B-B14F-4D97-AF65-F5344CB8AC3E}">
        <p14:creationId xmlns:p14="http://schemas.microsoft.com/office/powerpoint/2010/main" val="40474675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16606-2879-C14A-9E02-296959F5930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ED39791-6FAB-8343-AFFC-2C4239937007}"/>
              </a:ext>
            </a:extLst>
          </p:cNvPr>
          <p:cNvPicPr>
            <a:picLocks noGrp="1" noChangeAspect="1"/>
          </p:cNvPicPr>
          <p:nvPr>
            <p:ph idx="1"/>
          </p:nvPr>
        </p:nvPicPr>
        <p:blipFill rotWithShape="1">
          <a:blip r:embed="rId3"/>
          <a:srcRect l="-1" t="19532" r="-4662"/>
          <a:stretch/>
        </p:blipFill>
        <p:spPr>
          <a:xfrm>
            <a:off x="694680" y="365125"/>
            <a:ext cx="10659120" cy="6146349"/>
          </a:xfrm>
        </p:spPr>
      </p:pic>
    </p:spTree>
    <p:extLst>
      <p:ext uri="{BB962C8B-B14F-4D97-AF65-F5344CB8AC3E}">
        <p14:creationId xmlns:p14="http://schemas.microsoft.com/office/powerpoint/2010/main" val="31479963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868">
            <a:extLst>
              <a:ext uri="{FF2B5EF4-FFF2-40B4-BE49-F238E27FC236}">
                <a16:creationId xmlns:a16="http://schemas.microsoft.com/office/drawing/2014/main" id="{69A899E3-297F-41EB-AF35-6D6AA7CF0361}"/>
              </a:ext>
            </a:extLst>
          </p:cNvPr>
          <p:cNvSpPr txBox="1">
            <a:spLocks/>
          </p:cNvSpPr>
          <p:nvPr/>
        </p:nvSpPr>
        <p:spPr>
          <a:xfrm>
            <a:off x="366979" y="2322610"/>
            <a:ext cx="11642707" cy="2212779"/>
          </a:xfrm>
          <a:prstGeom prst="rect">
            <a:avLst/>
          </a:prstGeom>
        </p:spPr>
        <p:txBody>
          <a:bodyPr>
            <a:normAutofit fontScale="97500" lnSpcReduction="10000"/>
          </a:bodyPr>
          <a:lstStyle>
            <a:lvl1pPr marR="81279" algn="ctr" rtl="0" eaLnBrk="0" fontAlgn="base" hangingPunct="0">
              <a:lnSpc>
                <a:spcPct val="95000"/>
              </a:lnSpc>
              <a:spcBef>
                <a:spcPct val="0"/>
              </a:spcBef>
              <a:spcAft>
                <a:spcPct val="0"/>
              </a:spcAft>
              <a:defRPr sz="4300" b="1">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81279" lvl="0" indent="0" algn="ctr" defTabSz="914400" rtl="0" eaLnBrk="0" fontAlgn="base" latinLnBrk="0" hangingPunct="0">
              <a:lnSpc>
                <a:spcPct val="95000"/>
              </a:lnSpc>
              <a:spcBef>
                <a:spcPct val="0"/>
              </a:spcBef>
              <a:spcAft>
                <a:spcPct val="0"/>
              </a:spcAft>
              <a:buClrTx/>
              <a:buSzTx/>
              <a:buFontTx/>
              <a:buNone/>
              <a:tabLst/>
              <a:defRPr/>
            </a:pPr>
            <a:br>
              <a:rPr kumimoji="0" lang="en-US" sz="4300" b="0" i="0" u="none" strike="noStrike" kern="0" cap="none" spc="0" normalizeH="0" baseline="0" noProof="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br>
            <a:r>
              <a:rPr kumimoji="0" lang="en-US" sz="4300" b="0" i="0" u="none" strike="noStrike" kern="0" cap="none" spc="0" normalizeH="0" baseline="0" noProof="0">
                <a:ln>
                  <a:noFill/>
                </a:ln>
                <a:solidFill>
                  <a:srgbClr val="F4FFC5"/>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Blockade of pathways used by tumors to inhibit anti-tumor immunity</a:t>
            </a:r>
            <a:br>
              <a:rPr kumimoji="0" lang="en-US" sz="4300" b="0" i="0" u="none" strike="noStrike" kern="0" cap="none" spc="0" normalizeH="0" baseline="0" noProof="0">
                <a:ln>
                  <a:noFill/>
                </a:ln>
                <a:solidFill>
                  <a:srgbClr val="F4FFC5"/>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br>
            <a:endParaRPr kumimoji="0" lang="en-US" sz="3000" b="0"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endParaRPr>
          </a:p>
        </p:txBody>
      </p:sp>
      <p:sp>
        <p:nvSpPr>
          <p:cNvPr id="8" name="Text Box 5">
            <a:extLst>
              <a:ext uri="{FF2B5EF4-FFF2-40B4-BE49-F238E27FC236}">
                <a16:creationId xmlns:a16="http://schemas.microsoft.com/office/drawing/2014/main" id="{D529BEAC-9C9A-414C-B253-3EB8F16D5080}"/>
              </a:ext>
            </a:extLst>
          </p:cNvPr>
          <p:cNvSpPr txBox="1">
            <a:spLocks noChangeArrowheads="1"/>
          </p:cNvSpPr>
          <p:nvPr/>
        </p:nvSpPr>
        <p:spPr bwMode="auto">
          <a:xfrm>
            <a:off x="1643963" y="163373"/>
            <a:ext cx="10137289" cy="738664"/>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Checkpoint Blockade</a:t>
            </a:r>
          </a:p>
        </p:txBody>
      </p:sp>
      <p:sp>
        <p:nvSpPr>
          <p:cNvPr id="9" name="Rectangle 8">
            <a:extLst>
              <a:ext uri="{FF2B5EF4-FFF2-40B4-BE49-F238E27FC236}">
                <a16:creationId xmlns:a16="http://schemas.microsoft.com/office/drawing/2014/main" id="{58AD239C-F35A-4EF1-9DED-A3C55690E45A}"/>
              </a:ext>
            </a:extLst>
          </p:cNvPr>
          <p:cNvSpPr/>
          <p:nvPr/>
        </p:nvSpPr>
        <p:spPr>
          <a:xfrm>
            <a:off x="6003667" y="3290501"/>
            <a:ext cx="184666" cy="276999"/>
          </a:xfrm>
          <a:prstGeom prst="rect">
            <a:avLst/>
          </a:prstGeom>
        </p:spPr>
        <p:txBody>
          <a:bodyPr wrap="none">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elvetica"/>
                <a:ea typeface="Tahoma"/>
                <a:cs typeface="Helvetica"/>
                <a:sym typeface="Helvetica"/>
              </a:rPr>
              <a:t> </a:t>
            </a:r>
          </a:p>
        </p:txBody>
      </p:sp>
      <p:sp>
        <p:nvSpPr>
          <p:cNvPr id="10" name="Rectangle 9">
            <a:extLst>
              <a:ext uri="{FF2B5EF4-FFF2-40B4-BE49-F238E27FC236}">
                <a16:creationId xmlns:a16="http://schemas.microsoft.com/office/drawing/2014/main" id="{2866B83F-C73D-472B-A932-27D5FFC096F0}"/>
              </a:ext>
            </a:extLst>
          </p:cNvPr>
          <p:cNvSpPr/>
          <p:nvPr/>
        </p:nvSpPr>
        <p:spPr>
          <a:xfrm>
            <a:off x="6003667" y="3290501"/>
            <a:ext cx="184666" cy="276999"/>
          </a:xfrm>
          <a:prstGeom prst="rect">
            <a:avLst/>
          </a:prstGeom>
        </p:spPr>
        <p:txBody>
          <a:bodyPr wrap="none">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Helvetica"/>
                <a:ea typeface="Tahoma"/>
                <a:cs typeface="Helvetica"/>
                <a:sym typeface="Helvetica"/>
              </a:rPr>
              <a:t> </a:t>
            </a:r>
          </a:p>
        </p:txBody>
      </p:sp>
    </p:spTree>
    <p:extLst>
      <p:ext uri="{BB962C8B-B14F-4D97-AF65-F5344CB8AC3E}">
        <p14:creationId xmlns:p14="http://schemas.microsoft.com/office/powerpoint/2010/main" val="2330376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dendritic_cell" descr="C:\Users\eruppel\Desktop\Work\31905-35169_MOA_w-sounds\35169_files\FINAL REV 03Jan13\FINAL REV PNGs\31905_PD1_MOA_Dendritic_FINAL_v2.png"/>
          <p:cNvPicPr>
            <a:picLocks noChangeAspect="1" noChangeArrowheads="1"/>
          </p:cNvPicPr>
          <p:nvPr/>
        </p:nvPicPr>
        <p:blipFill rotWithShape="1">
          <a:blip r:embed="rId3"/>
          <a:stretch/>
        </p:blipFill>
        <p:spPr bwMode="auto">
          <a:xfrm rot="15720000">
            <a:off x="8309241" y="1004624"/>
            <a:ext cx="3621087" cy="4059767"/>
          </a:xfrm>
          <a:prstGeom prst="rect">
            <a:avLst/>
          </a:prstGeom>
          <a:noFill/>
          <a:effectLst>
            <a:outerShdw blurRad="50800" dist="38100" dir="2700000" algn="tl" rotWithShape="0">
              <a:prstClr val="black">
                <a:alpha val="75000"/>
              </a:prstClr>
            </a:outerShdw>
          </a:effectLst>
          <a:extLst/>
        </p:spPr>
      </p:pic>
      <p:pic>
        <p:nvPicPr>
          <p:cNvPr id="10" name="active_t-cell"/>
          <p:cNvPicPr>
            <a:picLocks noChangeAspect="1" noChangeArrowheads="1"/>
          </p:cNvPicPr>
          <p:nvPr/>
        </p:nvPicPr>
        <p:blipFill>
          <a:blip r:embed="rId4"/>
          <a:stretch>
            <a:fillRect/>
          </a:stretch>
        </p:blipFill>
        <p:spPr bwMode="auto">
          <a:xfrm>
            <a:off x="-404284" y="1597026"/>
            <a:ext cx="8868835" cy="4435475"/>
          </a:xfrm>
          <a:prstGeom prst="rect">
            <a:avLst/>
          </a:prstGeom>
          <a:noFill/>
          <a:effectLst>
            <a:outerShdw blurRad="50800" dist="38100" dir="2700000" algn="tl" rotWithShape="0">
              <a:prstClr val="black">
                <a:alpha val="75000"/>
              </a:prstClr>
            </a:outerShdw>
          </a:effectLst>
          <a:extLst/>
        </p:spPr>
      </p:pic>
      <p:pic>
        <p:nvPicPr>
          <p:cNvPr id="11" name="tumor_cell"/>
          <p:cNvPicPr>
            <a:picLocks noChangeAspect="1" noChangeArrowheads="1"/>
          </p:cNvPicPr>
          <p:nvPr/>
        </p:nvPicPr>
        <p:blipFill>
          <a:blip r:embed="rId5"/>
          <a:stretch>
            <a:fillRect/>
          </a:stretch>
        </p:blipFill>
        <p:spPr bwMode="auto">
          <a:xfrm>
            <a:off x="-349250" y="1268413"/>
            <a:ext cx="8870951" cy="4435475"/>
          </a:xfrm>
          <a:prstGeom prst="rect">
            <a:avLst/>
          </a:prstGeom>
          <a:noFill/>
          <a:effectLst>
            <a:outerShdw blurRad="50800" dist="38100" dir="2700000" algn="tl" rotWithShape="0">
              <a:prstClr val="black">
                <a:alpha val="75000"/>
              </a:prstClr>
            </a:outerShdw>
          </a:effectLst>
          <a:extLst/>
        </p:spPr>
      </p:pic>
      <p:pic>
        <p:nvPicPr>
          <p:cNvPr id="12" name="extended_PD-L1" descr="C:\Users\eruppel\Desktop\MOA_w-sounds\31905_PD1_MOA_Receptor_Details_FINAL_v2.png"/>
          <p:cNvPicPr>
            <a:picLocks noChangeAspect="1" noChangeArrowheads="1"/>
          </p:cNvPicPr>
          <p:nvPr/>
        </p:nvPicPr>
        <p:blipFill rotWithShape="1">
          <a:blip r:embed="rId6" cstate="screen">
            <a:duotone>
              <a:prstClr val="black"/>
              <a:schemeClr val="accent3">
                <a:tint val="45000"/>
                <a:satMod val="400000"/>
              </a:schemeClr>
            </a:duotone>
            <a:extLst/>
          </a:blip>
          <a:srcRect l="13234" t="76047" r="47796" b="52"/>
          <a:stretch/>
        </p:blipFill>
        <p:spPr bwMode="auto">
          <a:xfrm flipH="1">
            <a:off x="8004020" y="4196509"/>
            <a:ext cx="1305909" cy="406557"/>
          </a:xfrm>
          <a:prstGeom prst="rect">
            <a:avLst/>
          </a:prstGeom>
          <a:noFill/>
          <a:extLst/>
        </p:spPr>
      </p:pic>
      <p:pic>
        <p:nvPicPr>
          <p:cNvPr id="34822" name="embedded_PD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296151" y="4167189"/>
            <a:ext cx="1206500" cy="555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anti_PD1" descr="C:\Users\eruppel\Desktop\Work\31905-35169_MOA_w-sounds\35169_files\FINAL REV 03Jan13\FINAL REV PNGs\31905_PD1_MOA_Receptors_FINAL_v3.png"/>
          <p:cNvPicPr>
            <a:picLocks noChangeAspect="1" noChangeArrowheads="1"/>
          </p:cNvPicPr>
          <p:nvPr/>
        </p:nvPicPr>
        <p:blipFill>
          <a:blip r:embed="rId8">
            <a:extLst>
              <a:ext uri="{28A0092B-C50C-407E-A947-70E740481C1C}">
                <a14:useLocalDpi xmlns:a14="http://schemas.microsoft.com/office/drawing/2010/main"/>
              </a:ext>
            </a:extLst>
          </a:blip>
          <a:srcRect b="604"/>
          <a:stretch>
            <a:fillRect/>
          </a:stretch>
        </p:blipFill>
        <p:spPr bwMode="auto">
          <a:xfrm>
            <a:off x="8142817" y="4241800"/>
            <a:ext cx="609600"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4" name="MHC_and_antigen_label"/>
          <p:cNvSpPr txBox="1">
            <a:spLocks noChangeArrowheads="1"/>
          </p:cNvSpPr>
          <p:nvPr/>
        </p:nvSpPr>
        <p:spPr bwMode="auto">
          <a:xfrm>
            <a:off x="4034368" y="5770564"/>
            <a:ext cx="505918"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MHC</a:t>
            </a:r>
          </a:p>
        </p:txBody>
      </p:sp>
      <p:pic>
        <p:nvPicPr>
          <p:cNvPr id="34825" name="active_tcr"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l="50732" r="3" b="49484"/>
          <a:stretch>
            <a:fillRect/>
          </a:stretch>
        </p:blipFill>
        <p:spPr bwMode="auto">
          <a:xfrm>
            <a:off x="4144433" y="2684464"/>
            <a:ext cx="1407584" cy="73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6" name="mhc_antigen"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r="48898" b="49484"/>
          <a:stretch>
            <a:fillRect/>
          </a:stretch>
        </p:blipFill>
        <p:spPr bwMode="auto">
          <a:xfrm>
            <a:off x="3230034" y="2684464"/>
            <a:ext cx="1460500" cy="73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7" name="pd-l1"/>
          <p:cNvSpPr txBox="1">
            <a:spLocks noChangeArrowheads="1"/>
          </p:cNvSpPr>
          <p:nvPr/>
        </p:nvSpPr>
        <p:spPr bwMode="auto">
          <a:xfrm>
            <a:off x="4013201" y="6156325"/>
            <a:ext cx="584509"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PD-L1</a:t>
            </a:r>
          </a:p>
        </p:txBody>
      </p:sp>
      <p:pic>
        <p:nvPicPr>
          <p:cNvPr id="19" name="extended_PD-L1"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l="13234" t="76047" r="47797" b="52"/>
          <a:stretch>
            <a:fillRect/>
          </a:stretch>
        </p:blipFill>
        <p:spPr bwMode="auto">
          <a:xfrm>
            <a:off x="3335867" y="3408363"/>
            <a:ext cx="1305984"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9" name="embedded_PD1"/>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144434" y="3379788"/>
            <a:ext cx="1206500"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30" name="pd-1_label_target"/>
          <p:cNvSpPr txBox="1">
            <a:spLocks noChangeArrowheads="1"/>
          </p:cNvSpPr>
          <p:nvPr/>
        </p:nvSpPr>
        <p:spPr bwMode="auto">
          <a:xfrm>
            <a:off x="6760633" y="5419726"/>
            <a:ext cx="41982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2000" tIns="0" rIns="72000" bIns="0">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PD1</a:t>
            </a:r>
          </a:p>
        </p:txBody>
      </p:sp>
      <p:pic>
        <p:nvPicPr>
          <p:cNvPr id="34831" name="active_tcr" descr="C:\Users\eruppel\Desktop\MOA_w-sounds\31905_PD1_MOA_Receptor_Details_FINAL_v2.png"/>
          <p:cNvPicPr>
            <a:picLocks noChangeAspect="1" noChangeArrowheads="1"/>
          </p:cNvPicPr>
          <p:nvPr/>
        </p:nvPicPr>
        <p:blipFill>
          <a:blip r:embed="rId10">
            <a:extLst>
              <a:ext uri="{28A0092B-C50C-407E-A947-70E740481C1C}">
                <a14:useLocalDpi xmlns:a14="http://schemas.microsoft.com/office/drawing/2010/main"/>
              </a:ext>
            </a:extLst>
          </a:blip>
          <a:srcRect l="3" r="50732" b="49484"/>
          <a:stretch>
            <a:fillRect/>
          </a:stretch>
        </p:blipFill>
        <p:spPr bwMode="auto">
          <a:xfrm>
            <a:off x="6965951" y="2432051"/>
            <a:ext cx="1407583" cy="73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2" name="mhc_antigen" descr="C:\Users\eruppel\Desktop\MOA_w-sounds\31905_PD1_MOA_Receptor_Details_FINAL_v2.png"/>
          <p:cNvPicPr>
            <a:picLocks noChangeAspect="1" noChangeArrowheads="1"/>
          </p:cNvPicPr>
          <p:nvPr/>
        </p:nvPicPr>
        <p:blipFill>
          <a:blip r:embed="rId10">
            <a:extLst>
              <a:ext uri="{28A0092B-C50C-407E-A947-70E740481C1C}">
                <a14:useLocalDpi xmlns:a14="http://schemas.microsoft.com/office/drawing/2010/main"/>
              </a:ext>
            </a:extLst>
          </a:blip>
          <a:srcRect l="48898" b="49484"/>
          <a:stretch>
            <a:fillRect/>
          </a:stretch>
        </p:blipFill>
        <p:spPr bwMode="auto">
          <a:xfrm>
            <a:off x="7791451" y="2432051"/>
            <a:ext cx="1460500" cy="73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extended_PD-L1" descr="C:\Users\eruppel\Desktop\MOA_w-sounds\31905_PD1_MOA_Receptor_Details_FINAL_v2.png"/>
          <p:cNvPicPr>
            <a:picLocks noChangeAspect="1" noChangeArrowheads="1"/>
          </p:cNvPicPr>
          <p:nvPr/>
        </p:nvPicPr>
        <p:blipFill>
          <a:blip r:embed="rId10">
            <a:extLst>
              <a:ext uri="{28A0092B-C50C-407E-A947-70E740481C1C}">
                <a14:useLocalDpi xmlns:a14="http://schemas.microsoft.com/office/drawing/2010/main"/>
              </a:ext>
            </a:extLst>
          </a:blip>
          <a:srcRect l="47797" t="76047" r="13234" b="52"/>
          <a:stretch>
            <a:fillRect/>
          </a:stretch>
        </p:blipFill>
        <p:spPr bwMode="auto">
          <a:xfrm>
            <a:off x="8267700" y="3700463"/>
            <a:ext cx="1305984"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4" name="embedded_PD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558618" y="3671889"/>
            <a:ext cx="1206500"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5" name="CD28" descr="C:\Users\eruppel\Desktop\Work\31905-35169_MOA_w-sounds\FINAL ART\FINAL PNGs\31905_PD1_MOA_CD28_CTLA4_FINAL_v1.png"/>
          <p:cNvPicPr>
            <a:picLocks noChangeAspect="1" noChangeArrowheads="1"/>
          </p:cNvPicPr>
          <p:nvPr/>
        </p:nvPicPr>
        <p:blipFill>
          <a:blip r:embed="rId11">
            <a:extLst>
              <a:ext uri="{28A0092B-C50C-407E-A947-70E740481C1C}">
                <a14:useLocalDpi xmlns:a14="http://schemas.microsoft.com/office/drawing/2010/main"/>
              </a:ext>
            </a:extLst>
          </a:blip>
          <a:srcRect r="49216" b="333"/>
          <a:stretch>
            <a:fillRect/>
          </a:stretch>
        </p:blipFill>
        <p:spPr bwMode="auto">
          <a:xfrm>
            <a:off x="7486651" y="3087689"/>
            <a:ext cx="931333" cy="22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6" name="B7-1" descr="C:\Users\eruppel\Desktop\Work\31905-35169_MOA_w-sounds\FINAL ART\FINAL PNGs\31905_PD1_MOA_CD28_CTLA4_FINAL_v1.png"/>
          <p:cNvPicPr>
            <a:picLocks noChangeAspect="1" noChangeArrowheads="1"/>
          </p:cNvPicPr>
          <p:nvPr/>
        </p:nvPicPr>
        <p:blipFill>
          <a:blip r:embed="rId11">
            <a:extLst>
              <a:ext uri="{28A0092B-C50C-407E-A947-70E740481C1C}">
                <a14:useLocalDpi xmlns:a14="http://schemas.microsoft.com/office/drawing/2010/main"/>
              </a:ext>
            </a:extLst>
          </a:blip>
          <a:srcRect l="51083" t="12923" b="13248"/>
          <a:stretch>
            <a:fillRect/>
          </a:stretch>
        </p:blipFill>
        <p:spPr bwMode="auto">
          <a:xfrm>
            <a:off x="8278284" y="3114675"/>
            <a:ext cx="897467"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extended_PD-L1" descr="C:\Users\eruppel\Desktop\MOA_w-sounds\31905_PD1_MOA_Receptor_Details_FINAL_v2.png"/>
          <p:cNvPicPr>
            <a:picLocks noChangeAspect="1" noChangeArrowheads="1"/>
          </p:cNvPicPr>
          <p:nvPr/>
        </p:nvPicPr>
        <p:blipFill rotWithShape="1">
          <a:blip r:embed="rId6" cstate="screen">
            <a:duotone>
              <a:prstClr val="black"/>
              <a:schemeClr val="accent3">
                <a:tint val="45000"/>
                <a:satMod val="400000"/>
              </a:schemeClr>
            </a:duotone>
            <a:extLst/>
          </a:blip>
          <a:srcRect l="13234" t="76047" r="47796" b="52"/>
          <a:stretch/>
        </p:blipFill>
        <p:spPr bwMode="auto">
          <a:xfrm>
            <a:off x="3336856" y="3925071"/>
            <a:ext cx="1305909" cy="406557"/>
          </a:xfrm>
          <a:prstGeom prst="rect">
            <a:avLst/>
          </a:prstGeom>
          <a:noFill/>
          <a:extLst/>
        </p:spPr>
      </p:pic>
      <p:pic>
        <p:nvPicPr>
          <p:cNvPr id="34838" name="embedded_PD1"/>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144434" y="3895726"/>
            <a:ext cx="1206500" cy="555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anti_PD1" descr="C:\Users\eruppel\Desktop\Work\31905-35169_MOA_w-sounds\35169_files\FINAL REV 03Jan13\FINAL REV PNGs\31905_PD1_MOA_Receptors_FINAL_v3.png"/>
          <p:cNvPicPr>
            <a:picLocks noChangeAspect="1" noChangeArrowheads="1"/>
          </p:cNvPicPr>
          <p:nvPr/>
        </p:nvPicPr>
        <p:blipFill>
          <a:blip r:embed="rId12">
            <a:extLst>
              <a:ext uri="{28A0092B-C50C-407E-A947-70E740481C1C}">
                <a14:useLocalDpi xmlns:a14="http://schemas.microsoft.com/office/drawing/2010/main"/>
              </a:ext>
            </a:extLst>
          </a:blip>
          <a:srcRect b="604"/>
          <a:stretch>
            <a:fillRect/>
          </a:stretch>
        </p:blipFill>
        <p:spPr bwMode="auto">
          <a:xfrm>
            <a:off x="3905251" y="3455988"/>
            <a:ext cx="609600"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anti_PD1" descr="C:\Users\eruppel\Desktop\Work\31905-35169_MOA_w-sounds\35169_files\FINAL REV 03Jan13\FINAL REV PNGs\31905_PD1_MOA_Receptors_FINAL_v3.png"/>
          <p:cNvPicPr>
            <a:picLocks noChangeAspect="1" noChangeArrowheads="1"/>
          </p:cNvPicPr>
          <p:nvPr/>
        </p:nvPicPr>
        <p:blipFill>
          <a:blip r:embed="rId12">
            <a:extLst>
              <a:ext uri="{28A0092B-C50C-407E-A947-70E740481C1C}">
                <a14:useLocalDpi xmlns:a14="http://schemas.microsoft.com/office/drawing/2010/main"/>
              </a:ext>
            </a:extLst>
          </a:blip>
          <a:srcRect b="604"/>
          <a:stretch>
            <a:fillRect/>
          </a:stretch>
        </p:blipFill>
        <p:spPr bwMode="auto">
          <a:xfrm>
            <a:off x="3949700" y="3975100"/>
            <a:ext cx="609600"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anti_PD1" descr="C:\Users\eruppel\Desktop\Work\31905-35169_MOA_w-sounds\35169_files\FINAL REV 03Jan13\FINAL REV PNGs\31905_PD1_MOA_Receptors_FINAL_v3.png"/>
          <p:cNvPicPr>
            <a:picLocks noChangeAspect="1" noChangeArrowheads="1"/>
          </p:cNvPicPr>
          <p:nvPr/>
        </p:nvPicPr>
        <p:blipFill>
          <a:blip r:embed="rId8">
            <a:extLst>
              <a:ext uri="{28A0092B-C50C-407E-A947-70E740481C1C}">
                <a14:useLocalDpi xmlns:a14="http://schemas.microsoft.com/office/drawing/2010/main"/>
              </a:ext>
            </a:extLst>
          </a:blip>
          <a:srcRect b="604"/>
          <a:stretch>
            <a:fillRect/>
          </a:stretch>
        </p:blipFill>
        <p:spPr bwMode="auto">
          <a:xfrm>
            <a:off x="8358717" y="3752850"/>
            <a:ext cx="609600"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42" name="tcr_label"/>
          <p:cNvSpPr txBox="1">
            <a:spLocks noChangeArrowheads="1"/>
          </p:cNvSpPr>
          <p:nvPr/>
        </p:nvSpPr>
        <p:spPr bwMode="auto">
          <a:xfrm>
            <a:off x="4034368" y="5314950"/>
            <a:ext cx="702154" cy="384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85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T-cell</a:t>
            </a:r>
            <a:b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b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receptor</a:t>
            </a:r>
          </a:p>
        </p:txBody>
      </p:sp>
      <p:sp>
        <p:nvSpPr>
          <p:cNvPr id="34843" name="pd-l1"/>
          <p:cNvSpPr txBox="1">
            <a:spLocks noChangeArrowheads="1"/>
          </p:cNvSpPr>
          <p:nvPr/>
        </p:nvSpPr>
        <p:spPr bwMode="auto">
          <a:xfrm>
            <a:off x="6760634" y="5770564"/>
            <a:ext cx="545249"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2000" rIns="72000">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PD-L2</a:t>
            </a:r>
          </a:p>
        </p:txBody>
      </p:sp>
      <p:sp>
        <p:nvSpPr>
          <p:cNvPr id="34844" name="cd28_label"/>
          <p:cNvSpPr txBox="1">
            <a:spLocks noChangeArrowheads="1"/>
          </p:cNvSpPr>
          <p:nvPr/>
        </p:nvSpPr>
        <p:spPr bwMode="auto">
          <a:xfrm flipH="1">
            <a:off x="8896352" y="5321300"/>
            <a:ext cx="545317"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CD28</a:t>
            </a:r>
          </a:p>
        </p:txBody>
      </p:sp>
      <p:sp>
        <p:nvSpPr>
          <p:cNvPr id="34845" name="B7-1_label"/>
          <p:cNvSpPr txBox="1">
            <a:spLocks noChangeArrowheads="1"/>
          </p:cNvSpPr>
          <p:nvPr/>
        </p:nvSpPr>
        <p:spPr bwMode="auto">
          <a:xfrm flipH="1">
            <a:off x="6760633" y="6173789"/>
            <a:ext cx="317948"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2000" rIns="72000">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B7</a:t>
            </a:r>
          </a:p>
        </p:txBody>
      </p:sp>
      <p:sp>
        <p:nvSpPr>
          <p:cNvPr id="34846" name="activated_label"/>
          <p:cNvSpPr>
            <a:spLocks noChangeArrowheads="1"/>
          </p:cNvSpPr>
          <p:nvPr/>
        </p:nvSpPr>
        <p:spPr bwMode="auto">
          <a:xfrm>
            <a:off x="6424303" y="3446463"/>
            <a:ext cx="736162"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ctr" defTabSz="457200" rtl="0" eaLnBrk="1" fontAlgn="auto" latinLnBrk="0" hangingPunct="1">
              <a:lnSpc>
                <a:spcPct val="90000"/>
              </a:lnSpc>
              <a:spcBef>
                <a:spcPct val="0"/>
              </a:spcBef>
              <a:spcAft>
                <a:spcPts val="0"/>
              </a:spcAft>
              <a:buClrTx/>
              <a:buSzTx/>
              <a:buFontTx/>
              <a:buNone/>
              <a:tabLst/>
              <a:defRPr/>
            </a:pPr>
            <a:r>
              <a:rPr kumimoji="0" lang="en-US" altLang="de-DE" sz="18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T cell</a:t>
            </a:r>
          </a:p>
        </p:txBody>
      </p:sp>
      <p:sp>
        <p:nvSpPr>
          <p:cNvPr id="45" name="dendritic_label"/>
          <p:cNvSpPr>
            <a:spLocks noChangeArrowheads="1"/>
          </p:cNvSpPr>
          <p:nvPr/>
        </p:nvSpPr>
        <p:spPr bwMode="auto">
          <a:xfrm>
            <a:off x="9570286" y="2870647"/>
            <a:ext cx="791878" cy="427809"/>
          </a:xfrm>
          <a:prstGeom prst="rect">
            <a:avLst/>
          </a:prstGeom>
          <a:noFill/>
          <a:ln w="9525">
            <a:noFill/>
            <a:miter lim="800000"/>
            <a:headEnd/>
            <a:tailEnd/>
          </a:ln>
        </p:spPr>
        <p:txBody>
          <a:bodyPr wrap="none">
            <a:spAutoFit/>
          </a:bodyPr>
          <a:lstStyle/>
          <a:p>
            <a:pPr marL="0" marR="0" lvl="0" indent="0" algn="ctr" defTabSz="457200" rtl="0" eaLnBrk="1" fontAlgn="auto" latinLnBrk="0" hangingPunct="0">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glow rad="76200">
                    <a:srgbClr val="CCCCFF">
                      <a:alpha val="60000"/>
                    </a:srgbClr>
                  </a:glow>
                </a:effectLst>
                <a:uLnTx/>
                <a:uFillTx/>
                <a:latin typeface="Helvetica"/>
                <a:ea typeface="MS PGothic" pitchFamily="34" charset="-128"/>
                <a:cs typeface="MS PGothic"/>
                <a:sym typeface="Helvetica"/>
              </a:rPr>
              <a:t>Dendritic</a:t>
            </a:r>
            <a:br>
              <a:rPr kumimoji="0" lang="en-US" sz="1200" b="0" i="0" u="none" strike="noStrike" kern="0" cap="none" spc="0" normalizeH="0" baseline="0" noProof="0" dirty="0">
                <a:ln>
                  <a:noFill/>
                </a:ln>
                <a:solidFill>
                  <a:prstClr val="black"/>
                </a:solidFill>
                <a:effectLst>
                  <a:glow rad="76200">
                    <a:srgbClr val="CCCCFF">
                      <a:alpha val="60000"/>
                    </a:srgbClr>
                  </a:glow>
                </a:effectLst>
                <a:uLnTx/>
                <a:uFillTx/>
                <a:latin typeface="Helvetica"/>
                <a:ea typeface="MS PGothic" pitchFamily="34" charset="-128"/>
                <a:cs typeface="MS PGothic"/>
                <a:sym typeface="Helvetica"/>
              </a:rPr>
            </a:br>
            <a:r>
              <a:rPr kumimoji="0" lang="en-US" sz="1200" b="0" i="0" u="none" strike="noStrike" kern="0" cap="none" spc="0" normalizeH="0" baseline="0" noProof="0" dirty="0">
                <a:ln>
                  <a:noFill/>
                </a:ln>
                <a:solidFill>
                  <a:prstClr val="black"/>
                </a:solidFill>
                <a:effectLst>
                  <a:glow rad="76200">
                    <a:srgbClr val="CCCCFF">
                      <a:alpha val="60000"/>
                    </a:srgbClr>
                  </a:glow>
                </a:effectLst>
                <a:uLnTx/>
                <a:uFillTx/>
                <a:latin typeface="Helvetica"/>
                <a:ea typeface="MS PGothic" pitchFamily="34" charset="-128"/>
                <a:cs typeface="MS PGothic"/>
                <a:sym typeface="Helvetica"/>
              </a:rPr>
              <a:t>cell</a:t>
            </a:r>
          </a:p>
        </p:txBody>
      </p:sp>
      <p:sp>
        <p:nvSpPr>
          <p:cNvPr id="46" name="tumor_label"/>
          <p:cNvSpPr/>
          <p:nvPr/>
        </p:nvSpPr>
        <p:spPr>
          <a:xfrm>
            <a:off x="1457400" y="3233522"/>
            <a:ext cx="984840" cy="261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spAutoFit/>
          </a:bodyPr>
          <a:lstStyle/>
          <a:p>
            <a:pPr marL="0" marR="0" lvl="0" indent="0" algn="ctr" defTabSz="457200" rtl="0" eaLnBrk="1" fontAlgn="auto" latinLnBrk="0" hangingPunct="0">
              <a:lnSpc>
                <a:spcPct val="90000"/>
              </a:lnSpc>
              <a:spcBef>
                <a:spcPts val="0"/>
              </a:spcBef>
              <a:spcAft>
                <a:spcPts val="0"/>
              </a:spcAft>
              <a:buClrTx/>
              <a:buSzTx/>
              <a:buFontTx/>
              <a:buNone/>
              <a:tabLst/>
              <a:defRPr/>
            </a:pPr>
            <a:r>
              <a:rPr kumimoji="0" lang="en-US" sz="1200" b="0" i="0" u="none" strike="noStrike" kern="0" cap="none" spc="0" normalizeH="0" baseline="0" noProof="0" dirty="0" err="1">
                <a:ln>
                  <a:noFill/>
                </a:ln>
                <a:solidFill>
                  <a:prstClr val="black"/>
                </a:solidFill>
                <a:effectLst>
                  <a:glow rad="76200">
                    <a:srgbClr val="FF7C80">
                      <a:alpha val="60000"/>
                    </a:srgbClr>
                  </a:glow>
                </a:effectLst>
                <a:uLnTx/>
                <a:uFillTx/>
                <a:latin typeface="Tahoma"/>
                <a:ea typeface="Tahoma"/>
                <a:cs typeface="Tahoma"/>
                <a:sym typeface="Helvetica"/>
              </a:rPr>
              <a:t>Tumour</a:t>
            </a:r>
            <a:r>
              <a:rPr kumimoji="0" lang="en-US" sz="1200" b="0" i="0" u="none" strike="noStrike" kern="0" cap="none" spc="0" normalizeH="0" baseline="0" noProof="0" dirty="0">
                <a:ln>
                  <a:noFill/>
                </a:ln>
                <a:solidFill>
                  <a:prstClr val="black"/>
                </a:solidFill>
                <a:effectLst>
                  <a:glow rad="76200">
                    <a:srgbClr val="FF7C80">
                      <a:alpha val="60000"/>
                    </a:srgbClr>
                  </a:glow>
                </a:effectLst>
                <a:uLnTx/>
                <a:uFillTx/>
                <a:latin typeface="Tahoma"/>
                <a:ea typeface="Tahoma"/>
                <a:cs typeface="Tahoma"/>
                <a:sym typeface="Helvetica"/>
              </a:rPr>
              <a:t> cell</a:t>
            </a:r>
          </a:p>
        </p:txBody>
      </p:sp>
      <p:pic>
        <p:nvPicPr>
          <p:cNvPr id="47" name="CD28" descr="C:\Users\eruppel\Desktop\Work\31905-35169_MOA_w-sounds\FINAL ART\FINAL PNGs\31905_PD1_MOA_CD28_CTLA4_FINAL_v1.png"/>
          <p:cNvPicPr>
            <a:picLocks noChangeAspect="1" noChangeArrowheads="1"/>
          </p:cNvPicPr>
          <p:nvPr/>
        </p:nvPicPr>
        <p:blipFill>
          <a:blip r:embed="rId11" cstate="print">
            <a:duotone>
              <a:schemeClr val="accent2">
                <a:shade val="45000"/>
                <a:satMod val="135000"/>
              </a:schemeClr>
              <a:prstClr val="white"/>
            </a:duotone>
          </a:blip>
          <a:srcRect r="49216" b="333"/>
          <a:stretch>
            <a:fillRect/>
          </a:stretch>
        </p:blipFill>
        <p:spPr bwMode="auto">
          <a:xfrm>
            <a:off x="7616403" y="3373407"/>
            <a:ext cx="931333" cy="225425"/>
          </a:xfrm>
          <a:prstGeom prst="rect">
            <a:avLst/>
          </a:prstGeom>
          <a:noFill/>
          <a:ln w="9525">
            <a:noFill/>
            <a:miter lim="800000"/>
            <a:headEnd/>
            <a:tailEnd/>
          </a:ln>
        </p:spPr>
      </p:pic>
      <p:pic>
        <p:nvPicPr>
          <p:cNvPr id="34850" name="active_tcr"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l="50732" r="3" b="49484"/>
          <a:stretch>
            <a:fillRect/>
          </a:stretch>
        </p:blipFill>
        <p:spPr bwMode="auto">
          <a:xfrm>
            <a:off x="3240618" y="5249864"/>
            <a:ext cx="977900" cy="509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51" name="mhc_antigen"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r="48898" b="49484"/>
          <a:stretch>
            <a:fillRect/>
          </a:stretch>
        </p:blipFill>
        <p:spPr bwMode="auto">
          <a:xfrm>
            <a:off x="3206751" y="5676900"/>
            <a:ext cx="895349" cy="45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52" name="extended_PD-L1" descr="C:\Users\eruppel\Desktop\MOA_w-sounds\31905_PD1_MOA_Receptor_Details_FINAL_v2.png"/>
          <p:cNvPicPr>
            <a:picLocks noChangeAspect="1" noChangeArrowheads="1"/>
          </p:cNvPicPr>
          <p:nvPr/>
        </p:nvPicPr>
        <p:blipFill>
          <a:blip r:embed="rId6">
            <a:extLst>
              <a:ext uri="{28A0092B-C50C-407E-A947-70E740481C1C}">
                <a14:useLocalDpi xmlns:a14="http://schemas.microsoft.com/office/drawing/2010/main"/>
              </a:ext>
            </a:extLst>
          </a:blip>
          <a:srcRect l="13234" t="76047" r="47797" b="52"/>
          <a:stretch>
            <a:fillRect/>
          </a:stretch>
        </p:blipFill>
        <p:spPr bwMode="auto">
          <a:xfrm>
            <a:off x="3185584" y="6157914"/>
            <a:ext cx="827616"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53" name="embedded_PD1"/>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880101" y="5302251"/>
            <a:ext cx="87841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extended_PD-L1" descr="C:\Users\eruppel\Desktop\MOA_w-sounds\31905_PD1_MOA_Receptor_Details_FINAL_v2.png"/>
          <p:cNvPicPr>
            <a:picLocks noChangeAspect="1" noChangeArrowheads="1"/>
          </p:cNvPicPr>
          <p:nvPr/>
        </p:nvPicPr>
        <p:blipFill rotWithShape="1">
          <a:blip r:embed="rId6" cstate="screen">
            <a:duotone>
              <a:prstClr val="black"/>
              <a:schemeClr val="accent3">
                <a:tint val="45000"/>
                <a:satMod val="400000"/>
              </a:schemeClr>
            </a:duotone>
            <a:extLst/>
          </a:blip>
          <a:srcRect l="13234" t="76047" r="47796" b="52"/>
          <a:stretch/>
        </p:blipFill>
        <p:spPr bwMode="auto">
          <a:xfrm>
            <a:off x="5828967" y="5749589"/>
            <a:ext cx="981075" cy="305429"/>
          </a:xfrm>
          <a:prstGeom prst="rect">
            <a:avLst/>
          </a:prstGeom>
          <a:noFill/>
          <a:extLst/>
        </p:spPr>
      </p:pic>
      <p:pic>
        <p:nvPicPr>
          <p:cNvPr id="34855" name="B7-1" descr="C:\Users\eruppel\Desktop\Work\31905-35169_MOA_w-sounds\FINAL ART\FINAL PNGs\31905_PD1_MOA_CD28_CTLA4_FINAL_v1.png"/>
          <p:cNvPicPr>
            <a:picLocks noChangeAspect="1" noChangeArrowheads="1"/>
          </p:cNvPicPr>
          <p:nvPr/>
        </p:nvPicPr>
        <p:blipFill>
          <a:blip r:embed="rId11">
            <a:extLst>
              <a:ext uri="{28A0092B-C50C-407E-A947-70E740481C1C}">
                <a14:useLocalDpi xmlns:a14="http://schemas.microsoft.com/office/drawing/2010/main"/>
              </a:ext>
            </a:extLst>
          </a:blip>
          <a:srcRect l="51083" t="12923" b="13248"/>
          <a:stretch>
            <a:fillRect/>
          </a:stretch>
        </p:blipFill>
        <p:spPr bwMode="auto">
          <a:xfrm>
            <a:off x="5871633" y="6221414"/>
            <a:ext cx="897467" cy="166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CD28" descr="C:\Users\eruppel\Desktop\Work\31905-35169_MOA_w-sounds\FINAL ART\FINAL PNGs\31905_PD1_MOA_CD28_CTLA4_FINAL_v1.png"/>
          <p:cNvPicPr>
            <a:picLocks noChangeAspect="1" noChangeArrowheads="1"/>
          </p:cNvPicPr>
          <p:nvPr/>
        </p:nvPicPr>
        <p:blipFill>
          <a:blip r:embed="rId11" cstate="print">
            <a:duotone>
              <a:schemeClr val="accent2">
                <a:shade val="45000"/>
                <a:satMod val="135000"/>
              </a:schemeClr>
              <a:prstClr val="white"/>
            </a:duotone>
          </a:blip>
          <a:srcRect r="49216" b="333"/>
          <a:stretch>
            <a:fillRect/>
          </a:stretch>
        </p:blipFill>
        <p:spPr bwMode="auto">
          <a:xfrm>
            <a:off x="8002932" y="5724042"/>
            <a:ext cx="931333" cy="225425"/>
          </a:xfrm>
          <a:prstGeom prst="rect">
            <a:avLst/>
          </a:prstGeom>
          <a:noFill/>
          <a:ln w="9525">
            <a:noFill/>
            <a:miter lim="800000"/>
            <a:headEnd/>
            <a:tailEnd/>
          </a:ln>
        </p:spPr>
      </p:pic>
      <p:pic>
        <p:nvPicPr>
          <p:cNvPr id="34857" name="CD28" descr="C:\Users\eruppel\Desktop\Work\31905-35169_MOA_w-sounds\FINAL ART\FINAL PNGs\31905_PD1_MOA_CD28_CTLA4_FINAL_v1.png"/>
          <p:cNvPicPr>
            <a:picLocks noChangeAspect="1" noChangeArrowheads="1"/>
          </p:cNvPicPr>
          <p:nvPr/>
        </p:nvPicPr>
        <p:blipFill>
          <a:blip r:embed="rId11">
            <a:extLst>
              <a:ext uri="{28A0092B-C50C-407E-A947-70E740481C1C}">
                <a14:useLocalDpi xmlns:a14="http://schemas.microsoft.com/office/drawing/2010/main"/>
              </a:ext>
            </a:extLst>
          </a:blip>
          <a:srcRect r="49216" b="333"/>
          <a:stretch>
            <a:fillRect/>
          </a:stretch>
        </p:blipFill>
        <p:spPr bwMode="auto">
          <a:xfrm>
            <a:off x="8024284" y="5340351"/>
            <a:ext cx="931333" cy="22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58" name="cd28_label"/>
          <p:cNvSpPr txBox="1">
            <a:spLocks noChangeArrowheads="1"/>
          </p:cNvSpPr>
          <p:nvPr/>
        </p:nvSpPr>
        <p:spPr bwMode="auto">
          <a:xfrm flipH="1">
            <a:off x="8875185" y="5705475"/>
            <a:ext cx="670676"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de-DE" sz="1100" b="0" i="0" u="none" strike="noStrike" kern="0" cap="none" spc="0" normalizeH="0" baseline="0" noProof="0">
                <a:ln>
                  <a:noFill/>
                </a:ln>
                <a:solidFill>
                  <a:prstClr val="black"/>
                </a:solidFill>
                <a:effectLst/>
                <a:uLnTx/>
                <a:uFillTx/>
                <a:latin typeface="Arial" pitchFamily="34" charset="0"/>
                <a:ea typeface="MS PGothic" pitchFamily="34" charset="-128"/>
                <a:cs typeface="Arial" pitchFamily="34" charset="0"/>
                <a:sym typeface="Helvetica"/>
              </a:rPr>
              <a:t>CTLA-4</a:t>
            </a:r>
          </a:p>
        </p:txBody>
      </p:sp>
      <p:pic>
        <p:nvPicPr>
          <p:cNvPr id="58" name="B7-1" descr="C:\Users\eruppel\Desktop\Work\31905-35169_MOA_w-sounds\FINAL ART\FINAL PNGs\31905_PD1_MOA_CD28_CTLA4_FINAL_v1.png"/>
          <p:cNvPicPr>
            <a:picLocks noChangeAspect="1" noChangeArrowheads="1"/>
          </p:cNvPicPr>
          <p:nvPr/>
        </p:nvPicPr>
        <p:blipFill>
          <a:blip r:embed="rId11">
            <a:extLst>
              <a:ext uri="{28A0092B-C50C-407E-A947-70E740481C1C}">
                <a14:useLocalDpi xmlns:a14="http://schemas.microsoft.com/office/drawing/2010/main"/>
              </a:ext>
            </a:extLst>
          </a:blip>
          <a:srcRect l="51083" t="12923" b="13248"/>
          <a:stretch>
            <a:fillRect/>
          </a:stretch>
        </p:blipFill>
        <p:spPr bwMode="auto">
          <a:xfrm>
            <a:off x="8420100" y="3400425"/>
            <a:ext cx="897467"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 name="anti_PD1" descr="C:\Users\eruppel\Desktop\Work\31905-35169_MOA_w-sounds\35169_files\FINAL REV 03Jan13\FINAL REV PNGs\31905_PD1_MOA_Receptors_FINAL_v3.png"/>
          <p:cNvPicPr>
            <a:picLocks noChangeAspect="1" noChangeArrowheads="1"/>
          </p:cNvPicPr>
          <p:nvPr/>
        </p:nvPicPr>
        <p:blipFill>
          <a:blip r:embed="rId8">
            <a:extLst>
              <a:ext uri="{28A0092B-C50C-407E-A947-70E740481C1C}">
                <a14:useLocalDpi xmlns:a14="http://schemas.microsoft.com/office/drawing/2010/main"/>
              </a:ext>
            </a:extLst>
          </a:blip>
          <a:srcRect b="604"/>
          <a:stretch>
            <a:fillRect/>
          </a:stretch>
        </p:blipFill>
        <p:spPr bwMode="auto">
          <a:xfrm>
            <a:off x="8358717" y="3313113"/>
            <a:ext cx="609600"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a:spLocks noChangeArrowheads="1"/>
          </p:cNvSpPr>
          <p:nvPr/>
        </p:nvSpPr>
        <p:spPr bwMode="auto">
          <a:xfrm>
            <a:off x="7222068" y="1428751"/>
            <a:ext cx="15311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de-DE" sz="1800"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Helvetica"/>
                <a:sym typeface="Helvetica"/>
              </a:rPr>
              <a:t>Anti-CLTA-4</a:t>
            </a:r>
          </a:p>
        </p:txBody>
      </p:sp>
      <p:sp>
        <p:nvSpPr>
          <p:cNvPr id="60" name="TextBox 59"/>
          <p:cNvSpPr txBox="1">
            <a:spLocks noChangeArrowheads="1"/>
          </p:cNvSpPr>
          <p:nvPr/>
        </p:nvSpPr>
        <p:spPr bwMode="auto">
          <a:xfrm>
            <a:off x="3791995" y="1428751"/>
            <a:ext cx="115929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de-DE" sz="1800"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Helvetica"/>
                <a:sym typeface="Helvetica"/>
              </a:rPr>
              <a:t>Anti-PD1</a:t>
            </a:r>
          </a:p>
        </p:txBody>
      </p:sp>
      <p:sp>
        <p:nvSpPr>
          <p:cNvPr id="34863" name="TextBox 10"/>
          <p:cNvSpPr txBox="1">
            <a:spLocks noChangeArrowheads="1"/>
          </p:cNvSpPr>
          <p:nvPr/>
        </p:nvSpPr>
        <p:spPr bwMode="auto">
          <a:xfrm>
            <a:off x="42334" y="6572250"/>
            <a:ext cx="10469033"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5" tIns="45718" rIns="91435" bIns="45718">
            <a:spAutoFit/>
          </a:bodyPr>
          <a:lstStyle>
            <a:lvl1pPr eaLnBrk="0" hangingPunct="0">
              <a:lnSpc>
                <a:spcPct val="115000"/>
              </a:lnSpc>
              <a:spcBef>
                <a:spcPct val="50000"/>
              </a:spcBef>
              <a:buChar char="•"/>
              <a:defRPr sz="3200">
                <a:solidFill>
                  <a:schemeClr val="tx1"/>
                </a:solidFill>
                <a:latin typeface="Arial" pitchFamily="34" charset="0"/>
              </a:defRPr>
            </a:lvl1pPr>
            <a:lvl2pPr marL="742950" indent="-285750" eaLnBrk="0" hangingPunct="0">
              <a:lnSpc>
                <a:spcPct val="115000"/>
              </a:lnSpc>
              <a:spcBef>
                <a:spcPct val="50000"/>
              </a:spcBef>
              <a:buChar char="–"/>
              <a:defRPr sz="2800">
                <a:solidFill>
                  <a:schemeClr val="tx1"/>
                </a:solidFill>
                <a:latin typeface="Arial" pitchFamily="34" charset="0"/>
              </a:defRPr>
            </a:lvl2pPr>
            <a:lvl3pPr marL="1143000" indent="-228600" eaLnBrk="0" hangingPunct="0">
              <a:lnSpc>
                <a:spcPct val="115000"/>
              </a:lnSpc>
              <a:spcBef>
                <a:spcPct val="50000"/>
              </a:spcBef>
              <a:buChar char="•"/>
              <a:defRPr sz="2400">
                <a:solidFill>
                  <a:schemeClr val="tx1"/>
                </a:solidFill>
                <a:latin typeface="Arial" pitchFamily="34" charset="0"/>
              </a:defRPr>
            </a:lvl3pPr>
            <a:lvl4pPr marL="1600200" indent="-228600" eaLnBrk="0" hangingPunct="0">
              <a:lnSpc>
                <a:spcPct val="115000"/>
              </a:lnSpc>
              <a:spcBef>
                <a:spcPct val="50000"/>
              </a:spcBef>
              <a:buChar char="–"/>
              <a:defRPr sz="2000">
                <a:solidFill>
                  <a:schemeClr val="tx1"/>
                </a:solidFill>
                <a:latin typeface="Arial" pitchFamily="34" charset="0"/>
              </a:defRPr>
            </a:lvl4pPr>
            <a:lvl5pPr marL="2057400" indent="-228600" eaLnBrk="0" hangingPunct="0">
              <a:lnSpc>
                <a:spcPct val="115000"/>
              </a:lnSpc>
              <a:spcBef>
                <a:spcPct val="50000"/>
              </a:spcBef>
              <a:buChar char="»"/>
              <a:defRPr sz="2000">
                <a:solidFill>
                  <a:schemeClr val="tx1"/>
                </a:solidFill>
                <a:latin typeface="Arial" pitchFamily="34" charset="0"/>
              </a:defRPr>
            </a:lvl5pPr>
            <a:lvl6pPr marL="2514600" indent="-228600" eaLnBrk="0" fontAlgn="base" hangingPunct="0">
              <a:lnSpc>
                <a:spcPct val="115000"/>
              </a:lnSpc>
              <a:spcBef>
                <a:spcPct val="50000"/>
              </a:spcBef>
              <a:spcAft>
                <a:spcPct val="0"/>
              </a:spcAft>
              <a:buChar char="»"/>
              <a:defRPr sz="2000">
                <a:solidFill>
                  <a:schemeClr val="tx1"/>
                </a:solidFill>
                <a:latin typeface="Arial" pitchFamily="34" charset="0"/>
              </a:defRPr>
            </a:lvl6pPr>
            <a:lvl7pPr marL="2971800" indent="-228600" eaLnBrk="0" fontAlgn="base" hangingPunct="0">
              <a:lnSpc>
                <a:spcPct val="115000"/>
              </a:lnSpc>
              <a:spcBef>
                <a:spcPct val="50000"/>
              </a:spcBef>
              <a:spcAft>
                <a:spcPct val="0"/>
              </a:spcAft>
              <a:buChar char="»"/>
              <a:defRPr sz="2000">
                <a:solidFill>
                  <a:schemeClr val="tx1"/>
                </a:solidFill>
                <a:latin typeface="Arial" pitchFamily="34" charset="0"/>
              </a:defRPr>
            </a:lvl7pPr>
            <a:lvl8pPr marL="3429000" indent="-228600" eaLnBrk="0" fontAlgn="base" hangingPunct="0">
              <a:lnSpc>
                <a:spcPct val="115000"/>
              </a:lnSpc>
              <a:spcBef>
                <a:spcPct val="50000"/>
              </a:spcBef>
              <a:spcAft>
                <a:spcPct val="0"/>
              </a:spcAft>
              <a:buChar char="»"/>
              <a:defRPr sz="2000">
                <a:solidFill>
                  <a:schemeClr val="tx1"/>
                </a:solidFill>
                <a:latin typeface="Arial" pitchFamily="34" charset="0"/>
              </a:defRPr>
            </a:lvl8pPr>
            <a:lvl9pPr marL="3886200" indent="-228600" eaLnBrk="0" fontAlgn="base" hangingPunct="0">
              <a:lnSpc>
                <a:spcPct val="115000"/>
              </a:lnSpc>
              <a:spcBef>
                <a:spcPct val="50000"/>
              </a:spcBef>
              <a:spcAft>
                <a:spcPct val="0"/>
              </a:spcAft>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de-DE" sz="1100" b="0" i="0" u="none" strike="noStrike" kern="0" cap="none" spc="0" normalizeH="0" baseline="0" noProof="0">
                <a:ln>
                  <a:noFill/>
                </a:ln>
                <a:solidFill>
                  <a:prstClr val="black"/>
                </a:solidFill>
                <a:effectLst/>
                <a:uLnTx/>
                <a:uFillTx/>
                <a:latin typeface="Arial" pitchFamily="34" charset="0"/>
                <a:ea typeface="+mn-ea"/>
                <a:cs typeface="Helvetica"/>
                <a:sym typeface="Helvetica"/>
              </a:rPr>
              <a:t>Adapted from Sznol M, et al. Presented at ASCO 2013: oral presentation CRA9006</a:t>
            </a:r>
          </a:p>
        </p:txBody>
      </p:sp>
      <p:sp>
        <p:nvSpPr>
          <p:cNvPr id="34864" name="Titel 4"/>
          <p:cNvSpPr>
            <a:spLocks noGrp="1"/>
          </p:cNvSpPr>
          <p:nvPr>
            <p:ph type="title"/>
          </p:nvPr>
        </p:nvSpPr>
        <p:spPr>
          <a:xfrm>
            <a:off x="662518" y="268615"/>
            <a:ext cx="12192000" cy="622300"/>
          </a:xfrm>
        </p:spPr>
        <p:txBody>
          <a:bodyPr>
            <a:normAutofit fontScale="90000"/>
          </a:bodyPr>
          <a:lstStyle/>
          <a:p>
            <a:pPr algn="ctr"/>
            <a:r>
              <a:rPr lang="de-DE" altLang="de-DE" sz="4000" dirty="0">
                <a:solidFill>
                  <a:srgbClr val="06599A"/>
                </a:solidFill>
                <a:latin typeface="Calibri" panose="020F0502020204030204" pitchFamily="34" charset="0"/>
                <a:cs typeface="Calibri" panose="020F0502020204030204" pitchFamily="34" charset="0"/>
              </a:rPr>
              <a:t>Players in Immune Checkpoint Inhibition</a:t>
            </a:r>
          </a:p>
        </p:txBody>
      </p:sp>
      <p:sp>
        <p:nvSpPr>
          <p:cNvPr id="49" name="Line 19">
            <a:extLst>
              <a:ext uri="{FF2B5EF4-FFF2-40B4-BE49-F238E27FC236}">
                <a16:creationId xmlns:a16="http://schemas.microsoft.com/office/drawing/2014/main" id="{5184381E-BCCC-40D0-B9C1-89B13DF2B92F}"/>
              </a:ext>
            </a:extLst>
          </p:cNvPr>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50" name="Picture 49">
            <a:extLst>
              <a:ext uri="{FF2B5EF4-FFF2-40B4-BE49-F238E27FC236}">
                <a16:creationId xmlns:a16="http://schemas.microsoft.com/office/drawing/2014/main" id="{E03DFA59-F535-48AF-93B7-E21A0065D02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8909191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1.11111E-6 -4.81481E-6 L 0.03681 0.00024 " pathEditMode="relative" rAng="0" ptsTypes="AA">
                                      <p:cBhvr>
                                        <p:cTn id="6" dur="2000" fill="hold"/>
                                        <p:tgtEl>
                                          <p:spTgt spid="58"/>
                                        </p:tgtEl>
                                        <p:attrNameLst>
                                          <p:attrName>ppt_x</p:attrName>
                                          <p:attrName>ppt_y</p:attrName>
                                        </p:attrNameLst>
                                      </p:cBhvr>
                                      <p:rCtr x="1840" y="0"/>
                                    </p:animMotion>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3" presetClass="entr" presetSubtype="10" fill="hold" nodeType="withEffect">
                                  <p:stCondLst>
                                    <p:cond delay="1750"/>
                                  </p:stCondLst>
                                  <p:childTnLst>
                                    <p:set>
                                      <p:cBhvr>
                                        <p:cTn id="11" dur="1" fill="hold">
                                          <p:stCondLst>
                                            <p:cond delay="0"/>
                                          </p:stCondLst>
                                        </p:cTn>
                                        <p:tgtEl>
                                          <p:spTgt spid="59"/>
                                        </p:tgtEl>
                                        <p:attrNameLst>
                                          <p:attrName>style.visibility</p:attrName>
                                        </p:attrNameLst>
                                      </p:cBhvr>
                                      <p:to>
                                        <p:strVal val="visible"/>
                                      </p:to>
                                    </p:set>
                                    <p:animEffect transition="in" filter="blinds(horizontal)">
                                      <p:cBhvr>
                                        <p:cTn id="12" dur="500"/>
                                        <p:tgtEl>
                                          <p:spTgt spid="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path" presetSubtype="0" accel="50000" decel="50000" fill="hold" nodeType="clickEffect">
                                  <p:stCondLst>
                                    <p:cond delay="0"/>
                                  </p:stCondLst>
                                  <p:childTnLst>
                                    <p:animMotion origin="layout" path="M -3.33333E-6 0 L -0.04791 0.00046 " pathEditMode="relative" rAng="0" ptsTypes="AA">
                                      <p:cBhvr>
                                        <p:cTn id="16" dur="2000" fill="hold"/>
                                        <p:tgtEl>
                                          <p:spTgt spid="19"/>
                                        </p:tgtEl>
                                        <p:attrNameLst>
                                          <p:attrName>ppt_x</p:attrName>
                                          <p:attrName>ppt_y</p:attrName>
                                        </p:attrNameLst>
                                      </p:cBhvr>
                                      <p:rCtr x="-2396" y="23"/>
                                    </p:animMotion>
                                  </p:childTnLst>
                                </p:cTn>
                              </p:par>
                              <p:par>
                                <p:cTn id="17" presetID="42" presetClass="path" presetSubtype="0" accel="50000" decel="50000" fill="hold" nodeType="withEffect">
                                  <p:stCondLst>
                                    <p:cond delay="0"/>
                                  </p:stCondLst>
                                  <p:childTnLst>
                                    <p:animMotion origin="layout" path="M -3.33333E-6 1.11111E-6 L -0.04687 0.00023 " pathEditMode="relative" rAng="0" ptsTypes="AA">
                                      <p:cBhvr>
                                        <p:cTn id="18" dur="2000" fill="hold"/>
                                        <p:tgtEl>
                                          <p:spTgt spid="29"/>
                                        </p:tgtEl>
                                        <p:attrNameLst>
                                          <p:attrName>ppt_x</p:attrName>
                                          <p:attrName>ppt_y</p:attrName>
                                        </p:attrNameLst>
                                      </p:cBhvr>
                                      <p:rCtr x="-2344" y="0"/>
                                    </p:animMotion>
                                  </p:childTnLst>
                                </p:cTn>
                              </p:par>
                              <p:par>
                                <p:cTn id="19" presetID="42" presetClass="path" presetSubtype="0" accel="50000" decel="50000" fill="hold" nodeType="withEffect">
                                  <p:stCondLst>
                                    <p:cond delay="0"/>
                                  </p:stCondLst>
                                  <p:childTnLst>
                                    <p:animMotion origin="layout" path="M 5E-6 7.40741E-7 L 0.04601 0.00023 " pathEditMode="relative" rAng="0" ptsTypes="AA">
                                      <p:cBhvr>
                                        <p:cTn id="20" dur="2000" fill="hold"/>
                                        <p:tgtEl>
                                          <p:spTgt spid="24"/>
                                        </p:tgtEl>
                                        <p:attrNameLst>
                                          <p:attrName>ppt_x</p:attrName>
                                          <p:attrName>ppt_y</p:attrName>
                                        </p:attrNameLst>
                                      </p:cBhvr>
                                      <p:rCtr x="2292" y="0"/>
                                    </p:animMotion>
                                  </p:childTnLst>
                                </p:cTn>
                              </p:par>
                              <p:par>
                                <p:cTn id="21" presetID="42" presetClass="path" presetSubtype="0" accel="50000" decel="50000" fill="hold" nodeType="withEffect">
                                  <p:stCondLst>
                                    <p:cond delay="0"/>
                                  </p:stCondLst>
                                  <p:childTnLst>
                                    <p:animMotion origin="layout" path="M 5E-6 7.40741E-7 L 0.04601 0.00023 " pathEditMode="relative" rAng="0" ptsTypes="AA">
                                      <p:cBhvr>
                                        <p:cTn id="22" dur="2000" fill="hold"/>
                                        <p:tgtEl>
                                          <p:spTgt spid="12"/>
                                        </p:tgtEl>
                                        <p:attrNameLst>
                                          <p:attrName>ppt_x</p:attrName>
                                          <p:attrName>ppt_y</p:attrName>
                                        </p:attrNameLst>
                                      </p:cBhvr>
                                      <p:rCtr x="2292" y="0"/>
                                    </p:animMotion>
                                  </p:childTnLst>
                                </p:cTn>
                              </p:par>
                              <p:par>
                                <p:cTn id="23" presetID="42" presetClass="path" presetSubtype="0" accel="50000" decel="50000" fill="hold" nodeType="withEffect">
                                  <p:stCondLst>
                                    <p:cond delay="0"/>
                                  </p:stCondLst>
                                  <p:childTnLst>
                                    <p:animMotion origin="layout" path="M 0.03681 0.00023 L 0.00017 -3.7037E-7 " pathEditMode="relative" rAng="0" ptsTypes="AA">
                                      <p:cBhvr>
                                        <p:cTn id="24" dur="2000" fill="hold"/>
                                        <p:tgtEl>
                                          <p:spTgt spid="58"/>
                                        </p:tgtEl>
                                        <p:attrNameLst>
                                          <p:attrName>ppt_x</p:attrName>
                                          <p:attrName>ppt_y</p:attrName>
                                        </p:attrNameLst>
                                      </p:cBhvr>
                                      <p:rCtr x="-1840" y="-23"/>
                                    </p:animMotion>
                                  </p:childTnLst>
                                </p:cTn>
                              </p:par>
                              <p:par>
                                <p:cTn id="25" presetID="10"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10" presetClass="exit" presetSubtype="0" fill="hold" grpId="1"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9"/>
                                        </p:tgtEl>
                                      </p:cBhvr>
                                    </p:animEffect>
                                    <p:set>
                                      <p:cBhvr>
                                        <p:cTn id="33" dur="1" fill="hold">
                                          <p:stCondLst>
                                            <p:cond delay="499"/>
                                          </p:stCondLst>
                                        </p:cTn>
                                        <p:tgtEl>
                                          <p:spTgt spid="59"/>
                                        </p:tgtEl>
                                        <p:attrNameLst>
                                          <p:attrName>style.visibility</p:attrName>
                                        </p:attrNameLst>
                                      </p:cBhvr>
                                      <p:to>
                                        <p:strVal val="hidden"/>
                                      </p:to>
                                    </p:set>
                                  </p:childTnLst>
                                </p:cTn>
                              </p:par>
                            </p:childTnLst>
                          </p:cTn>
                        </p:par>
                        <p:par>
                          <p:cTn id="34" fill="hold" nodeType="afterGroup">
                            <p:stCondLst>
                              <p:cond delay="2000"/>
                            </p:stCondLst>
                            <p:childTnLst>
                              <p:par>
                                <p:cTn id="35" presetID="3" presetClass="entr" presetSubtype="1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linds(horizontal)">
                                      <p:cBhvr>
                                        <p:cTn id="37" dur="500"/>
                                        <p:tgtEl>
                                          <p:spTgt spid="34"/>
                                        </p:tgtEl>
                                      </p:cBhvr>
                                    </p:animEffect>
                                  </p:childTnLst>
                                </p:cTn>
                              </p:par>
                              <p:par>
                                <p:cTn id="38" presetID="3" presetClass="entr" presetSubtype="1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linds(horizontal)">
                                      <p:cBhvr>
                                        <p:cTn id="40" dur="500"/>
                                        <p:tgtEl>
                                          <p:spTgt spid="33"/>
                                        </p:tgtEl>
                                      </p:cBhvr>
                                    </p:animEffect>
                                  </p:childTnLst>
                                </p:cTn>
                              </p:par>
                              <p:par>
                                <p:cTn id="41" presetID="3" presetClass="entr" presetSubtype="1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linds(horizontal)">
                                      <p:cBhvr>
                                        <p:cTn id="43" dur="500"/>
                                        <p:tgtEl>
                                          <p:spTgt spid="35"/>
                                        </p:tgtEl>
                                      </p:cBhvr>
                                    </p:animEffect>
                                  </p:childTnLst>
                                </p:cTn>
                              </p:par>
                              <p:par>
                                <p:cTn id="44" presetID="3" presetClass="entr" presetSubtype="1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linds(horizontal)">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DD0206-ECEF-41F0-AF0C-F78525FFA447}"/>
              </a:ext>
            </a:extLst>
          </p:cNvPr>
          <p:cNvSpPr txBox="1"/>
          <p:nvPr/>
        </p:nvSpPr>
        <p:spPr>
          <a:xfrm>
            <a:off x="1550079" y="149224"/>
            <a:ext cx="10493596" cy="707886"/>
          </a:xfrm>
          <a:prstGeom prst="rect">
            <a:avLst/>
          </a:prstGeom>
          <a:noFill/>
        </p:spPr>
        <p:txBody>
          <a:bodyPr wrap="square" rtlCol="0">
            <a:spAutoFit/>
          </a:bodyPr>
          <a:lstStyle/>
          <a:p>
            <a:pPr marL="0" marR="0" lvl="0" indent="0" algn="ctr" defTabSz="457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6599A"/>
                </a:solidFill>
                <a:effectLst/>
                <a:uLnTx/>
                <a:uFillTx/>
                <a:latin typeface="Calibri" panose="020F0502020204030204" pitchFamily="34" charset="0"/>
                <a:ea typeface="+mn-ea"/>
                <a:cs typeface="Calibri" panose="020F0502020204030204" pitchFamily="34" charset="0"/>
                <a:sym typeface="Helvetica"/>
              </a:rPr>
              <a:t>Where Does Checkpoint Blockade Function?</a:t>
            </a:r>
          </a:p>
        </p:txBody>
      </p:sp>
      <p:pic>
        <p:nvPicPr>
          <p:cNvPr id="3" name="Picture 2">
            <a:extLst>
              <a:ext uri="{FF2B5EF4-FFF2-40B4-BE49-F238E27FC236}">
                <a16:creationId xmlns:a16="http://schemas.microsoft.com/office/drawing/2014/main" id="{CF3DF2D3-499D-4609-AB7C-E92CC7B936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620" y="1456390"/>
            <a:ext cx="10494085" cy="4659794"/>
          </a:xfrm>
          <a:prstGeom prst="rect">
            <a:avLst/>
          </a:prstGeom>
        </p:spPr>
      </p:pic>
      <p:sp>
        <p:nvSpPr>
          <p:cNvPr id="10" name="Rectangle 9">
            <a:extLst>
              <a:ext uri="{FF2B5EF4-FFF2-40B4-BE49-F238E27FC236}">
                <a16:creationId xmlns:a16="http://schemas.microsoft.com/office/drawing/2014/main" id="{D49D8B82-22F7-4B5B-A801-E6AF192AC35F}"/>
              </a:ext>
            </a:extLst>
          </p:cNvPr>
          <p:cNvSpPr/>
          <p:nvPr/>
        </p:nvSpPr>
        <p:spPr bwMode="auto">
          <a:xfrm>
            <a:off x="772594" y="5485395"/>
            <a:ext cx="4527991" cy="420526"/>
          </a:xfrm>
          <a:prstGeom prst="rect">
            <a:avLst/>
          </a:prstGeom>
          <a:solidFill>
            <a:srgbClr val="CCFFCC"/>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9C"/>
                </a:solidFill>
                <a:effectLst/>
                <a:uLnTx/>
                <a:uFillTx/>
                <a:latin typeface="Calibri" panose="020F0502020204030204" pitchFamily="34" charset="0"/>
                <a:ea typeface="+mn-ea"/>
                <a:cs typeface="Calibri" panose="020F0502020204030204" pitchFamily="34" charset="0"/>
                <a:sym typeface="Helvetica"/>
              </a:rPr>
              <a:t>CTLA-4 in the Lymph Node</a:t>
            </a:r>
          </a:p>
        </p:txBody>
      </p:sp>
      <p:sp>
        <p:nvSpPr>
          <p:cNvPr id="11" name="Rectangle 10">
            <a:extLst>
              <a:ext uri="{FF2B5EF4-FFF2-40B4-BE49-F238E27FC236}">
                <a16:creationId xmlns:a16="http://schemas.microsoft.com/office/drawing/2014/main" id="{B448BCE4-110E-40D8-A715-9F5DB7818C0C}"/>
              </a:ext>
            </a:extLst>
          </p:cNvPr>
          <p:cNvSpPr/>
          <p:nvPr/>
        </p:nvSpPr>
        <p:spPr bwMode="auto">
          <a:xfrm>
            <a:off x="6796877" y="5464830"/>
            <a:ext cx="4527991" cy="420526"/>
          </a:xfrm>
          <a:prstGeom prst="rect">
            <a:avLst/>
          </a:prstGeom>
          <a:solidFill>
            <a:srgbClr val="CCFFCC"/>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9C"/>
                </a:solidFill>
                <a:effectLst/>
                <a:uLnTx/>
                <a:uFillTx/>
                <a:latin typeface="Calibri" panose="020F0502020204030204" pitchFamily="34" charset="0"/>
                <a:ea typeface="+mn-ea"/>
                <a:cs typeface="Calibri" panose="020F0502020204030204" pitchFamily="34" charset="0"/>
                <a:sym typeface="Helvetica"/>
              </a:rPr>
              <a:t>PD-1 in the Tumor</a:t>
            </a:r>
          </a:p>
        </p:txBody>
      </p:sp>
      <p:sp>
        <p:nvSpPr>
          <p:cNvPr id="9" name="Line 19">
            <a:extLst>
              <a:ext uri="{FF2B5EF4-FFF2-40B4-BE49-F238E27FC236}">
                <a16:creationId xmlns:a16="http://schemas.microsoft.com/office/drawing/2014/main" id="{7C5DB5DB-AEF1-448E-B725-64BE5A2EE7F0}"/>
              </a:ext>
            </a:extLst>
          </p:cNvPr>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12" name="Picture 11">
            <a:extLst>
              <a:ext uri="{FF2B5EF4-FFF2-40B4-BE49-F238E27FC236}">
                <a16:creationId xmlns:a16="http://schemas.microsoft.com/office/drawing/2014/main" id="{0DBFB3AD-17C5-4412-AEA6-AC1E2C20A2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97" y="149224"/>
            <a:ext cx="1545250" cy="704851"/>
          </a:xfrm>
          <a:prstGeom prst="rect">
            <a:avLst/>
          </a:prstGeom>
        </p:spPr>
      </p:pic>
    </p:spTree>
    <p:extLst>
      <p:ext uri="{BB962C8B-B14F-4D97-AF65-F5344CB8AC3E}">
        <p14:creationId xmlns:p14="http://schemas.microsoft.com/office/powerpoint/2010/main" val="1036265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3ABCE-5A6E-DB44-9796-A149B155B79B}"/>
              </a:ext>
            </a:extLst>
          </p:cNvPr>
          <p:cNvSpPr>
            <a:spLocks noGrp="1"/>
          </p:cNvSpPr>
          <p:nvPr>
            <p:ph type="title"/>
          </p:nvPr>
        </p:nvSpPr>
        <p:spPr>
          <a:xfrm>
            <a:off x="1543559" y="180876"/>
            <a:ext cx="10972800" cy="692912"/>
          </a:xfrm>
        </p:spPr>
        <p:txBody>
          <a:bodyPr>
            <a:noAutofit/>
          </a:bodyPr>
          <a:lstStyle/>
          <a:p>
            <a:r>
              <a:rPr lang="en-US" sz="3733" dirty="0">
                <a:solidFill>
                  <a:srgbClr val="FFFF99"/>
                </a:solidFill>
                <a:latin typeface="Calibri" panose="020F0502020204030204" pitchFamily="34" charset="0"/>
                <a:cs typeface="Calibri" panose="020F0502020204030204" pitchFamily="34" charset="0"/>
              </a:rPr>
              <a:t>Factors Influencing Checkpoint Inhibitor Response</a:t>
            </a:r>
          </a:p>
        </p:txBody>
      </p:sp>
      <p:sp>
        <p:nvSpPr>
          <p:cNvPr id="3" name="Content Placeholder 2">
            <a:extLst>
              <a:ext uri="{FF2B5EF4-FFF2-40B4-BE49-F238E27FC236}">
                <a16:creationId xmlns:a16="http://schemas.microsoft.com/office/drawing/2014/main" id="{D243EACA-C4E1-E24D-9EDC-6C1B527463AD}"/>
              </a:ext>
            </a:extLst>
          </p:cNvPr>
          <p:cNvSpPr>
            <a:spLocks noGrp="1"/>
          </p:cNvSpPr>
          <p:nvPr>
            <p:ph idx="1"/>
          </p:nvPr>
        </p:nvSpPr>
        <p:spPr>
          <a:xfrm>
            <a:off x="477520" y="1086066"/>
            <a:ext cx="10972800" cy="4033520"/>
          </a:xfrm>
        </p:spPr>
        <p:txBody>
          <a:bodyPr>
            <a:normAutofit lnSpcReduction="10000"/>
          </a:bodyPr>
          <a:lstStyle/>
          <a:p>
            <a:r>
              <a:rPr lang="en-US" sz="3200" dirty="0">
                <a:latin typeface="Calibri" panose="020F0502020204030204" pitchFamily="34" charset="0"/>
                <a:cs typeface="Calibri" panose="020F0502020204030204" pitchFamily="34" charset="0"/>
              </a:rPr>
              <a:t>Expression levels of PD-L1</a:t>
            </a:r>
          </a:p>
          <a:p>
            <a:r>
              <a:rPr lang="en-US" sz="3200" dirty="0">
                <a:latin typeface="Calibri" panose="020F0502020204030204" pitchFamily="34" charset="0"/>
                <a:cs typeface="Calibri" panose="020F0502020204030204" pitchFamily="34" charset="0"/>
              </a:rPr>
              <a:t>Pre-existing tumor infiltrate of CD8</a:t>
            </a:r>
            <a:r>
              <a:rPr lang="en-US" sz="3200" baseline="30000" dirty="0">
                <a:latin typeface="Calibri" panose="020F0502020204030204" pitchFamily="34" charset="0"/>
                <a:cs typeface="Calibri" panose="020F0502020204030204" pitchFamily="34" charset="0"/>
              </a:rPr>
              <a:t>+</a:t>
            </a:r>
            <a:r>
              <a:rPr lang="en-US" sz="3200" dirty="0">
                <a:latin typeface="Calibri" panose="020F0502020204030204" pitchFamily="34" charset="0"/>
                <a:cs typeface="Calibri" panose="020F0502020204030204" pitchFamily="34" charset="0"/>
              </a:rPr>
              <a:t> T cells</a:t>
            </a:r>
          </a:p>
          <a:p>
            <a:r>
              <a:rPr lang="en-US" sz="3200" dirty="0">
                <a:latin typeface="Calibri" panose="020F0502020204030204" pitchFamily="34" charset="0"/>
                <a:cs typeface="Calibri" panose="020F0502020204030204" pitchFamily="34" charset="0"/>
              </a:rPr>
              <a:t>High degree of neoantigen burden (high mutational load)</a:t>
            </a:r>
          </a:p>
          <a:p>
            <a:pPr lvl="1"/>
            <a:r>
              <a:rPr lang="en-US" sz="2667" dirty="0">
                <a:latin typeface="Calibri" panose="020F0502020204030204" pitchFamily="34" charset="0"/>
                <a:cs typeface="Calibri" panose="020F0502020204030204" pitchFamily="34" charset="0"/>
              </a:rPr>
              <a:t>Increased tumor infiltration by T cells and more robust response to checkpoint blockade</a:t>
            </a:r>
          </a:p>
          <a:p>
            <a:r>
              <a:rPr lang="en-US" sz="3200" dirty="0">
                <a:latin typeface="Calibri" panose="020F0502020204030204" pitchFamily="34" charset="0"/>
                <a:cs typeface="Calibri" panose="020F0502020204030204" pitchFamily="34" charset="0"/>
              </a:rPr>
              <a:t>In-vivo pharmacokinetics (interactions with host components in the tumor bed) may predict resistance and open avenues for optimizing response</a:t>
            </a:r>
          </a:p>
        </p:txBody>
      </p:sp>
      <p:sp>
        <p:nvSpPr>
          <p:cNvPr id="4" name="Slide Number Placeholder 3">
            <a:extLst>
              <a:ext uri="{FF2B5EF4-FFF2-40B4-BE49-F238E27FC236}">
                <a16:creationId xmlns:a16="http://schemas.microsoft.com/office/drawing/2014/main" id="{D74846A7-D4E2-F94B-97FB-C95C832CE1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249E92-469F-476F-A810-1793AEB5B06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Tahom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pitchFamily="34" charset="0"/>
              <a:ea typeface="Tahoma"/>
              <a:cs typeface="Calibri" panose="020F0502020204030204" pitchFamily="34" charset="0"/>
            </a:endParaRPr>
          </a:p>
        </p:txBody>
      </p:sp>
      <p:sp>
        <p:nvSpPr>
          <p:cNvPr id="5" name="Rectangle 4">
            <a:extLst>
              <a:ext uri="{FF2B5EF4-FFF2-40B4-BE49-F238E27FC236}">
                <a16:creationId xmlns:a16="http://schemas.microsoft.com/office/drawing/2014/main" id="{12E41381-9CE4-8B47-8958-A44D8C9CE0B9}"/>
              </a:ext>
            </a:extLst>
          </p:cNvPr>
          <p:cNvSpPr/>
          <p:nvPr/>
        </p:nvSpPr>
        <p:spPr>
          <a:xfrm>
            <a:off x="304800" y="5665612"/>
            <a:ext cx="6096000" cy="502958"/>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 C.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Tumeh</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C. L.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Harview</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J. H.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Yearley</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I. P.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Shintaku</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 J. M. Taylor, L. Robert,</a:t>
            </a:r>
            <a:b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B. Chmielowski, M.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Spasic</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G. Henry, V.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Ciobanu</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N. West, M. Carmona, C.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Kivork</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Seja</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G. Cherry, A. J. Gutierrez, T. R. Grogan, C. Mateus, G.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Tomasic</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J. A.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Glaspy</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R. O. Emerson, H. Robins, R. H. Pierce, D. A.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Elashoff</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C.). Robert, A.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Ribas</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PD-1 blockade induces responses by inhibiting adaptive immune resistance. Nature 515, 568–571 (2014 </a:t>
            </a:r>
          </a:p>
        </p:txBody>
      </p:sp>
      <p:sp>
        <p:nvSpPr>
          <p:cNvPr id="6" name="Rectangle 5">
            <a:extLst>
              <a:ext uri="{FF2B5EF4-FFF2-40B4-BE49-F238E27FC236}">
                <a16:creationId xmlns:a16="http://schemas.microsoft.com/office/drawing/2014/main" id="{8D061265-F4EE-E749-9B4E-BF3248416CA7}"/>
              </a:ext>
            </a:extLst>
          </p:cNvPr>
          <p:cNvSpPr/>
          <p:nvPr/>
        </p:nvSpPr>
        <p:spPr>
          <a:xfrm>
            <a:off x="304800" y="6158667"/>
            <a:ext cx="6096000" cy="56451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 N. Schumacher, T. A. Chan, Mutational landscape determines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seN.</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Rizvi, M. D. Hellmann, A. Snyder, P.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Kvistborg</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V. Makarov, J. J. Havel, W. Lee, J. Yuan, P. Wong, T. S. Ho, M. L. Miller, N.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Rekhtman</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 L. Moreira, F. Ibrahim, C.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Bruggeman</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t>
            </a:r>
            <a:b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B.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Gasmi</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R.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Zappasodi</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Y. Maeda, C. Sander, E. B.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Garon</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T.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Merghoub</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J. D.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Wolchok</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6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nsitivity</a:t>
            </a: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to PD- 1 blockade in non–small cell lung cancer. Science 348, 124–128 (2015)</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0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7" name="Rectangle 6">
            <a:extLst>
              <a:ext uri="{FF2B5EF4-FFF2-40B4-BE49-F238E27FC236}">
                <a16:creationId xmlns:a16="http://schemas.microsoft.com/office/drawing/2014/main" id="{42E2E17F-8E0F-5948-BDED-5073FAFF7513}"/>
              </a:ext>
            </a:extLst>
          </p:cNvPr>
          <p:cNvSpPr/>
          <p:nvPr/>
        </p:nvSpPr>
        <p:spPr>
          <a:xfrm>
            <a:off x="6514564" y="6001094"/>
            <a:ext cx="3860800" cy="19499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 N. Schumacher, R. D. Schreiber, Neoantigens in cancer immunotherapy. Science 348, 69–74 (2015).</a:t>
            </a:r>
            <a:endPar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23506082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99288-8452-014C-B157-79429CEBDE6D}"/>
              </a:ext>
            </a:extLst>
          </p:cNvPr>
          <p:cNvSpPr>
            <a:spLocks noGrp="1"/>
          </p:cNvSpPr>
          <p:nvPr>
            <p:ph type="title"/>
          </p:nvPr>
        </p:nvSpPr>
        <p:spPr>
          <a:xfrm>
            <a:off x="1510877" y="13970"/>
            <a:ext cx="10970683" cy="1143000"/>
          </a:xfrm>
        </p:spPr>
        <p:txBody>
          <a:bodyPr>
            <a:noAutofit/>
          </a:bodyPr>
          <a:lstStyle/>
          <a:p>
            <a:r>
              <a:rPr lang="en-US" dirty="0">
                <a:solidFill>
                  <a:srgbClr val="FFFF99"/>
                </a:solidFill>
                <a:latin typeface="Calibri" panose="020F0502020204030204" pitchFamily="34" charset="0"/>
                <a:cs typeface="Calibri" panose="020F0502020204030204" pitchFamily="34" charset="0"/>
              </a:rPr>
              <a:t>PD-L1 as a Predictive Biomarker for </a:t>
            </a:r>
            <a:br>
              <a:rPr lang="en-US" dirty="0">
                <a:solidFill>
                  <a:srgbClr val="FFFF99"/>
                </a:solidFill>
                <a:latin typeface="Calibri" panose="020F0502020204030204" pitchFamily="34" charset="0"/>
                <a:cs typeface="Calibri" panose="020F0502020204030204" pitchFamily="34" charset="0"/>
              </a:rPr>
            </a:br>
            <a:r>
              <a:rPr lang="en-US" dirty="0">
                <a:solidFill>
                  <a:srgbClr val="FFFF99"/>
                </a:solidFill>
                <a:latin typeface="Calibri" panose="020F0502020204030204" pitchFamily="34" charset="0"/>
                <a:cs typeface="Calibri" panose="020F0502020204030204" pitchFamily="34" charset="0"/>
              </a:rPr>
              <a:t>Tumor Immune Checkpoint Blockade</a:t>
            </a:r>
          </a:p>
        </p:txBody>
      </p:sp>
      <p:sp>
        <p:nvSpPr>
          <p:cNvPr id="3" name="Content Placeholder 2">
            <a:extLst>
              <a:ext uri="{FF2B5EF4-FFF2-40B4-BE49-F238E27FC236}">
                <a16:creationId xmlns:a16="http://schemas.microsoft.com/office/drawing/2014/main" id="{9BAF7306-4D2D-9942-8F41-8DCE7AE30612}"/>
              </a:ext>
            </a:extLst>
          </p:cNvPr>
          <p:cNvSpPr>
            <a:spLocks noGrp="1"/>
          </p:cNvSpPr>
          <p:nvPr>
            <p:ph idx="1"/>
          </p:nvPr>
        </p:nvSpPr>
        <p:spPr>
          <a:xfrm>
            <a:off x="792907" y="1207770"/>
            <a:ext cx="11099373" cy="2159000"/>
          </a:xfrm>
        </p:spPr>
        <p:txBody>
          <a:bodyPr>
            <a:noAutofit/>
          </a:bodyPr>
          <a:lstStyle/>
          <a:p>
            <a:r>
              <a:rPr lang="en-US" dirty="0">
                <a:latin typeface="Calibri" panose="020F0502020204030204" pitchFamily="34" charset="0"/>
                <a:cs typeface="Calibri" panose="020F0502020204030204" pitchFamily="34" charset="0"/>
              </a:rPr>
              <a:t>Two patterns of PD-L1 expression: constitutive and inducible expression</a:t>
            </a:r>
          </a:p>
          <a:p>
            <a:r>
              <a:rPr lang="en-US" dirty="0">
                <a:latin typeface="Calibri" panose="020F0502020204030204" pitchFamily="34" charset="0"/>
                <a:cs typeface="Calibri" panose="020F0502020204030204" pitchFamily="34" charset="0"/>
              </a:rPr>
              <a:t>PD-L1 expression mainly regulated by Toll-like receptors</a:t>
            </a:r>
          </a:p>
          <a:p>
            <a:pPr lvl="1">
              <a:buClr>
                <a:srgbClr val="66FFFF"/>
              </a:buClr>
            </a:pPr>
            <a:r>
              <a:rPr lang="en-US" dirty="0">
                <a:latin typeface="Calibri" panose="020F0502020204030204" pitchFamily="34" charset="0"/>
                <a:cs typeface="Calibri" panose="020F0502020204030204" pitchFamily="34" charset="0"/>
              </a:rPr>
              <a:t>INF-𝛾 1 and 2 via </a:t>
            </a:r>
            <a:r>
              <a:rPr lang="en-US" dirty="0" err="1">
                <a:latin typeface="Calibri" panose="020F0502020204030204" pitchFamily="34" charset="0"/>
                <a:cs typeface="Calibri" panose="020F0502020204030204" pitchFamily="34" charset="0"/>
              </a:rPr>
              <a:t>Jak</a:t>
            </a:r>
            <a:r>
              <a:rPr lang="en-US" dirty="0">
                <a:latin typeface="Calibri" panose="020F0502020204030204" pitchFamily="34" charset="0"/>
                <a:cs typeface="Calibri" panose="020F0502020204030204" pitchFamily="34" charset="0"/>
              </a:rPr>
              <a:t>/STAT signaling pathway</a:t>
            </a:r>
          </a:p>
          <a:p>
            <a:pPr lvl="1">
              <a:buClr>
                <a:srgbClr val="66FFFF"/>
              </a:buClr>
            </a:pPr>
            <a:r>
              <a:rPr lang="en-US" dirty="0">
                <a:latin typeface="Calibri" panose="020F0502020204030204" pitchFamily="34" charset="0"/>
                <a:cs typeface="Calibri" panose="020F0502020204030204" pitchFamily="34" charset="0"/>
              </a:rPr>
              <a:t>May be involved in the mutation or overexpression of carcinogenic driver genes during the development of cancer</a:t>
            </a:r>
          </a:p>
          <a:p>
            <a:r>
              <a:rPr lang="en-US" dirty="0">
                <a:latin typeface="Calibri" panose="020F0502020204030204" pitchFamily="34" charset="0"/>
                <a:cs typeface="Calibri" panose="020F0502020204030204" pitchFamily="34" charset="0"/>
              </a:rPr>
              <a:t>Patients with a high expression of PD-L1 may have a higher objective response upon treatment with PD-1/PD-L1 inhibitors</a:t>
            </a:r>
          </a:p>
          <a:p>
            <a:pPr lvl="1">
              <a:buClr>
                <a:srgbClr val="66FFFF"/>
              </a:buClr>
            </a:pPr>
            <a:r>
              <a:rPr lang="en-US" dirty="0">
                <a:latin typeface="Calibri" panose="020F0502020204030204" pitchFamily="34" charset="0"/>
                <a:cs typeface="Calibri" panose="020F0502020204030204" pitchFamily="34" charset="0"/>
              </a:rPr>
              <a:t>PD-L1 regulated by multiple signaling pathways and molecular mechanisms</a:t>
            </a:r>
          </a:p>
          <a:p>
            <a:pPr lvl="1">
              <a:buClr>
                <a:srgbClr val="66FFFF"/>
              </a:buClr>
            </a:pPr>
            <a:r>
              <a:rPr lang="en-US" dirty="0">
                <a:latin typeface="Calibri" panose="020F0502020204030204" pitchFamily="34" charset="0"/>
                <a:cs typeface="Calibri" panose="020F0502020204030204" pitchFamily="34" charset="0"/>
              </a:rPr>
              <a:t>PD-L1 has temporal and spatial heterogenicity</a:t>
            </a:r>
          </a:p>
          <a:p>
            <a:r>
              <a:rPr lang="en-US" dirty="0">
                <a:latin typeface="Calibri" panose="020F0502020204030204" pitchFamily="34" charset="0"/>
                <a:cs typeface="Calibri" panose="020F0502020204030204" pitchFamily="34" charset="0"/>
              </a:rPr>
              <a:t>PD-L1 immunohistochemistry (IHC) antibody and positive threshold is not uniform</a:t>
            </a: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40340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4D01A-7729-C942-BFCD-F85E0661700C}"/>
              </a:ext>
            </a:extLst>
          </p:cNvPr>
          <p:cNvSpPr>
            <a:spLocks noGrp="1"/>
          </p:cNvSpPr>
          <p:nvPr>
            <p:ph type="title"/>
          </p:nvPr>
        </p:nvSpPr>
        <p:spPr>
          <a:xfrm>
            <a:off x="1638583" y="-58470"/>
            <a:ext cx="10334977" cy="1143000"/>
          </a:xfrm>
        </p:spPr>
        <p:txBody>
          <a:bodyPr>
            <a:noAutofit/>
          </a:bodyPr>
          <a:lstStyle/>
          <a:p>
            <a:r>
              <a:rPr lang="en-US" dirty="0">
                <a:solidFill>
                  <a:srgbClr val="FFFF99"/>
                </a:solidFill>
                <a:latin typeface="Calibri" panose="020F0502020204030204" pitchFamily="34" charset="0"/>
                <a:cs typeface="Calibri" panose="020F0502020204030204" pitchFamily="34" charset="0"/>
              </a:rPr>
              <a:t>Tumor Mutational Burden as a Predictive Biomarker of Efficacy for Tumor Immune Checkpoint Blockade</a:t>
            </a:r>
          </a:p>
        </p:txBody>
      </p:sp>
      <p:sp>
        <p:nvSpPr>
          <p:cNvPr id="3" name="Content Placeholder 2">
            <a:extLst>
              <a:ext uri="{FF2B5EF4-FFF2-40B4-BE49-F238E27FC236}">
                <a16:creationId xmlns:a16="http://schemas.microsoft.com/office/drawing/2014/main" id="{4921C7E7-DDDD-CF40-B38C-46D408BDF719}"/>
              </a:ext>
            </a:extLst>
          </p:cNvPr>
          <p:cNvSpPr>
            <a:spLocks noGrp="1"/>
          </p:cNvSpPr>
          <p:nvPr>
            <p:ph idx="1"/>
          </p:nvPr>
        </p:nvSpPr>
        <p:spPr>
          <a:xfrm>
            <a:off x="670560" y="1191895"/>
            <a:ext cx="10515600" cy="3603625"/>
          </a:xfrm>
        </p:spPr>
        <p:txBody>
          <a:bodyPr>
            <a:noAutofit/>
          </a:bodyPr>
          <a:lstStyle/>
          <a:p>
            <a:pPr>
              <a:spcAft>
                <a:spcPts val="1800"/>
              </a:spcAft>
            </a:pPr>
            <a:r>
              <a:rPr lang="en-US" sz="3200" dirty="0" err="1">
                <a:latin typeface="Calibri" panose="020F0502020204030204" pitchFamily="34" charset="0"/>
                <a:cs typeface="Calibri" panose="020F0502020204030204" pitchFamily="34" charset="0"/>
              </a:rPr>
              <a:t>cSCC</a:t>
            </a:r>
            <a:r>
              <a:rPr lang="en-US" sz="3200" dirty="0">
                <a:latin typeface="Calibri" panose="020F0502020204030204" pitchFamily="34" charset="0"/>
                <a:cs typeface="Calibri" panose="020F0502020204030204" pitchFamily="34" charset="0"/>
              </a:rPr>
              <a:t> has a very high burden of mutations as demonstrated by next generation sequencing techniques</a:t>
            </a:r>
          </a:p>
          <a:p>
            <a:pPr>
              <a:spcAft>
                <a:spcPts val="1800"/>
              </a:spcAft>
            </a:pPr>
            <a:r>
              <a:rPr lang="en-US" sz="3200" dirty="0">
                <a:latin typeface="Calibri" panose="020F0502020204030204" pitchFamily="34" charset="0"/>
                <a:cs typeface="Calibri" panose="020F0502020204030204" pitchFamily="34" charset="0"/>
              </a:rPr>
              <a:t>Determination of driver genes vs. passenger genes is challenging</a:t>
            </a:r>
          </a:p>
          <a:p>
            <a:pPr>
              <a:spcAft>
                <a:spcPts val="1800"/>
              </a:spcAft>
            </a:pPr>
            <a:r>
              <a:rPr lang="en-US" sz="3200" dirty="0">
                <a:latin typeface="Calibri" panose="020F0502020204030204" pitchFamily="34" charset="0"/>
                <a:cs typeface="Calibri" panose="020F0502020204030204" pitchFamily="34" charset="0"/>
              </a:rPr>
              <a:t>Alterations in individual tumors may be distinct, but participate in a network of dysregulated molecular pathways that appear to be shared by the majority of </a:t>
            </a:r>
            <a:r>
              <a:rPr lang="en-US" sz="3200" dirty="0" err="1">
                <a:latin typeface="Calibri" panose="020F0502020204030204" pitchFamily="34" charset="0"/>
                <a:cs typeface="Calibri" panose="020F0502020204030204" pitchFamily="34" charset="0"/>
              </a:rPr>
              <a:t>cSCC</a:t>
            </a:r>
            <a:endParaRPr lang="en-US" sz="32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0DE5380-3AB1-3447-BB23-2B9091DD9D53}"/>
              </a:ext>
            </a:extLst>
          </p:cNvPr>
          <p:cNvSpPr txBox="1"/>
          <p:nvPr/>
        </p:nvSpPr>
        <p:spPr>
          <a:xfrm>
            <a:off x="208280" y="6087210"/>
            <a:ext cx="7149201" cy="646331"/>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Catherine A. Harwood, Charlotte M. </a:t>
            </a:r>
            <a:r>
              <a:rPr kumimoji="0" lang="en-US" sz="1800" b="0" i="1"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Proby</a:t>
            </a:r>
            <a:r>
              <a:rPr kumimoji="0" lang="en-US" sz="1800" b="0" i="1"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Gareth J. Inman, Irene M. Leigh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Acta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Derm</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Venereol</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2015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Epub</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ahead of print</a:t>
            </a:r>
          </a:p>
        </p:txBody>
      </p:sp>
    </p:spTree>
    <p:extLst>
      <p:ext uri="{BB962C8B-B14F-4D97-AF65-F5344CB8AC3E}">
        <p14:creationId xmlns:p14="http://schemas.microsoft.com/office/powerpoint/2010/main" val="1771633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415925" y="1357313"/>
            <a:ext cx="11552238" cy="3846512"/>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You would estimate your current level of clinical knowledge as it relates to the use of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for the management of </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a:t>
            </a:r>
            <a:r>
              <a:rPr kumimoji="0" 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Tahoma"/>
              </a:rPr>
              <a:t>dvanced, unresectable, and metastatic cutaneous skin cancers to be</a:t>
            </a:r>
            <a:r>
              <a:rPr kumimoji="0" lang="en-US" alt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r>
            <a:endParaRPr kumimoji="0" lang="en-US"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very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an acceptable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“learning stage”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Is in need of improvement and represents a knowledge gap </a:t>
            </a: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0" i="0" u="none" strike="noStrike" kern="1200" cap="none" spc="0" normalizeH="0" baseline="0" noProof="0" dirty="0">
              <a:ln>
                <a:noFill/>
              </a:ln>
              <a:solidFill>
                <a:srgbClr val="FFFFFF"/>
              </a:solidFill>
              <a:effectLst/>
              <a:uLnTx/>
              <a:uFillTx/>
              <a:latin typeface="Arial" panose="020B0604020202020204" pitchFamily="34" charset="0"/>
              <a:ea typeface="Tahoma"/>
              <a:cs typeface="Arial" panose="020B0604020202020204" pitchFamily="34" charset="0"/>
            </a:endParaRP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Preprogram Assessment Question #2</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359236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98C85-DC3D-B842-83EF-82FA786000A0}"/>
              </a:ext>
            </a:extLst>
          </p:cNvPr>
          <p:cNvSpPr>
            <a:spLocks noGrp="1"/>
          </p:cNvSpPr>
          <p:nvPr>
            <p:ph type="title"/>
          </p:nvPr>
        </p:nvSpPr>
        <p:spPr>
          <a:xfrm>
            <a:off x="1221317" y="332740"/>
            <a:ext cx="10970683" cy="1143000"/>
          </a:xfrm>
        </p:spPr>
        <p:txBody>
          <a:bodyPr>
            <a:noAutofit/>
          </a:bodyPr>
          <a:lstStyle/>
          <a:p>
            <a:r>
              <a:rPr lang="en-US" sz="3600" dirty="0">
                <a:solidFill>
                  <a:srgbClr val="FFFF99"/>
                </a:solidFill>
                <a:latin typeface="Calibri" panose="020F0502020204030204" pitchFamily="34" charset="0"/>
                <a:cs typeface="Calibri" panose="020F0502020204030204" pitchFamily="34" charset="0"/>
              </a:rPr>
              <a:t>Chromosomal Alterations in </a:t>
            </a:r>
            <a:r>
              <a:rPr lang="en-US" sz="3600" dirty="0" err="1">
                <a:solidFill>
                  <a:srgbClr val="FFFF99"/>
                </a:solidFill>
                <a:latin typeface="Calibri" panose="020F0502020204030204" pitchFamily="34" charset="0"/>
                <a:cs typeface="Calibri" panose="020F0502020204030204" pitchFamily="34" charset="0"/>
              </a:rPr>
              <a:t>cSCC</a:t>
            </a:r>
            <a:endParaRPr lang="en-US" sz="3600" dirty="0">
              <a:solidFill>
                <a:srgbClr val="FFFF9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46038B6-3DD9-3B41-9EDF-C30F27FDB900}"/>
              </a:ext>
            </a:extLst>
          </p:cNvPr>
          <p:cNvSpPr>
            <a:spLocks noGrp="1"/>
          </p:cNvSpPr>
          <p:nvPr>
            <p:ph idx="1"/>
          </p:nvPr>
        </p:nvSpPr>
        <p:spPr>
          <a:xfrm>
            <a:off x="726867" y="1207770"/>
            <a:ext cx="11033333" cy="2159000"/>
          </a:xfrm>
        </p:spPr>
        <p:txBody>
          <a:bodyPr>
            <a:noAutofit/>
          </a:bodyPr>
          <a:lstStyle/>
          <a:p>
            <a:r>
              <a:rPr lang="en-US" dirty="0">
                <a:latin typeface="Calibri" panose="020F0502020204030204" pitchFamily="34" charset="0"/>
                <a:cs typeface="Calibri" panose="020F0502020204030204" pitchFamily="34" charset="0"/>
              </a:rPr>
              <a:t>Frequent loss of 3p, 9p, and gain of 11q</a:t>
            </a:r>
          </a:p>
          <a:p>
            <a:r>
              <a:rPr lang="en-US" dirty="0">
                <a:latin typeface="Calibri" panose="020F0502020204030204" pitchFamily="34" charset="0"/>
                <a:cs typeface="Calibri" panose="020F0502020204030204" pitchFamily="34" charset="0"/>
              </a:rPr>
              <a:t>Structural aberrations of centromeric regions</a:t>
            </a:r>
          </a:p>
          <a:p>
            <a:r>
              <a:rPr lang="en-US" dirty="0">
                <a:latin typeface="Calibri" panose="020F0502020204030204" pitchFamily="34" charset="0"/>
                <a:cs typeface="Calibri" panose="020F0502020204030204" pitchFamily="34" charset="0"/>
              </a:rPr>
              <a:t>Extent of genomic instability correlates with differentiation status</a:t>
            </a:r>
          </a:p>
          <a:p>
            <a:pPr lvl="1">
              <a:buClr>
                <a:srgbClr val="66FFFF"/>
              </a:buClr>
            </a:pPr>
            <a:r>
              <a:rPr lang="en-US" dirty="0">
                <a:latin typeface="Calibri" panose="020F0502020204030204" pitchFamily="34" charset="0"/>
                <a:cs typeface="Calibri" panose="020F0502020204030204" pitchFamily="34" charset="0"/>
              </a:rPr>
              <a:t>Significantly fewer changes found in well, compared with poorly differentiated </a:t>
            </a:r>
            <a:r>
              <a:rPr lang="en-US" dirty="0" err="1">
                <a:latin typeface="Calibri" panose="020F0502020204030204" pitchFamily="34" charset="0"/>
                <a:cs typeface="Calibri" panose="020F0502020204030204" pitchFamily="34" charset="0"/>
              </a:rPr>
              <a:t>cSCC</a:t>
            </a:r>
            <a:r>
              <a:rPr lang="en-US" dirty="0">
                <a:latin typeface="Calibri" panose="020F0502020204030204" pitchFamily="34" charset="0"/>
                <a:cs typeface="Calibri" panose="020F0502020204030204" pitchFamily="34" charset="0"/>
              </a:rPr>
              <a:t>, though not correlating with immune status</a:t>
            </a:r>
          </a:p>
          <a:p>
            <a:r>
              <a:rPr lang="en-US" dirty="0">
                <a:latin typeface="Calibri" panose="020F0502020204030204" pitchFamily="34" charset="0"/>
                <a:cs typeface="Calibri" panose="020F0502020204030204" pitchFamily="34" charset="0"/>
              </a:rPr>
              <a:t>Common microdeletion of 9p23 within locus of gene encoding protein tyrosine phosphatase delta (PTPRD), associated with risk of metastatic progression. ”Driver” role for this remains unknown</a:t>
            </a:r>
          </a:p>
          <a:p>
            <a:r>
              <a:rPr lang="en-US" dirty="0">
                <a:latin typeface="Calibri" panose="020F0502020204030204" pitchFamily="34" charset="0"/>
                <a:cs typeface="Calibri" panose="020F0502020204030204" pitchFamily="34" charset="0"/>
              </a:rPr>
              <a:t>Telomere dysfunction associated with chromosomal instability may be an early event in </a:t>
            </a:r>
            <a:r>
              <a:rPr lang="en-US" dirty="0" err="1">
                <a:latin typeface="Calibri" panose="020F0502020204030204" pitchFamily="34" charset="0"/>
                <a:cs typeface="Calibri" panose="020F0502020204030204" pitchFamily="34" charset="0"/>
              </a:rPr>
              <a:t>cSCC</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77689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D2513-3283-F842-B505-E5FCD62390C1}"/>
              </a:ext>
            </a:extLst>
          </p:cNvPr>
          <p:cNvSpPr>
            <a:spLocks noGrp="1"/>
          </p:cNvSpPr>
          <p:nvPr>
            <p:ph type="title"/>
          </p:nvPr>
        </p:nvSpPr>
        <p:spPr>
          <a:xfrm>
            <a:off x="936837" y="317500"/>
            <a:ext cx="10970683" cy="1143000"/>
          </a:xfrm>
        </p:spPr>
        <p:txBody>
          <a:bodyPr>
            <a:noAutofit/>
          </a:bodyPr>
          <a:lstStyle/>
          <a:p>
            <a:r>
              <a:rPr lang="en-US" sz="3600" dirty="0">
                <a:solidFill>
                  <a:srgbClr val="FFFF99"/>
                </a:solidFill>
                <a:latin typeface="Calibri" panose="020F0502020204030204" pitchFamily="34" charset="0"/>
                <a:cs typeface="Calibri" panose="020F0502020204030204" pitchFamily="34" charset="0"/>
              </a:rPr>
              <a:t>Specific Genetic Changes in Human </a:t>
            </a:r>
            <a:r>
              <a:rPr lang="en-US" sz="3600" dirty="0" err="1">
                <a:solidFill>
                  <a:srgbClr val="FFFF99"/>
                </a:solidFill>
                <a:latin typeface="Calibri" panose="020F0502020204030204" pitchFamily="34" charset="0"/>
                <a:cs typeface="Calibri" panose="020F0502020204030204" pitchFamily="34" charset="0"/>
              </a:rPr>
              <a:t>cSCC</a:t>
            </a:r>
            <a:endParaRPr lang="en-US" sz="3600" dirty="0">
              <a:solidFill>
                <a:srgbClr val="FFFF9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BECC90E7-5CF7-4248-A15B-40026B3AA177}"/>
              </a:ext>
            </a:extLst>
          </p:cNvPr>
          <p:cNvSpPr>
            <a:spLocks noGrp="1"/>
          </p:cNvSpPr>
          <p:nvPr>
            <p:ph idx="1"/>
          </p:nvPr>
        </p:nvSpPr>
        <p:spPr>
          <a:xfrm>
            <a:off x="467361" y="1314450"/>
            <a:ext cx="10105394" cy="2159000"/>
          </a:xfrm>
        </p:spPr>
        <p:txBody>
          <a:bodyPr>
            <a:noAutofit/>
          </a:bodyPr>
          <a:lstStyle/>
          <a:p>
            <a:pPr>
              <a:spcAft>
                <a:spcPts val="1000"/>
              </a:spcAft>
            </a:pPr>
            <a:r>
              <a:rPr lang="en-US" dirty="0">
                <a:latin typeface="Calibri" panose="020F0502020204030204" pitchFamily="34" charset="0"/>
                <a:cs typeface="Calibri" panose="020F0502020204030204" pitchFamily="34" charset="0"/>
              </a:rPr>
              <a:t>Published research has particularly focused on </a:t>
            </a:r>
            <a:r>
              <a:rPr lang="en-US" i="1" dirty="0">
                <a:latin typeface="Calibri" panose="020F0502020204030204" pitchFamily="34" charset="0"/>
                <a:cs typeface="Calibri" panose="020F0502020204030204" pitchFamily="34" charset="0"/>
              </a:rPr>
              <a:t>TP53, NOTCH, RAS, EGFR, SRC-family kinase (SFK), CDKN2A, NF-KB, </a:t>
            </a:r>
            <a:r>
              <a:rPr lang="en-US" i="1" dirty="0" err="1">
                <a:latin typeface="Calibri" panose="020F0502020204030204" pitchFamily="34" charset="0"/>
                <a:cs typeface="Calibri" panose="020F0502020204030204" pitchFamily="34" charset="0"/>
              </a:rPr>
              <a:t>TGFß</a:t>
            </a:r>
            <a:r>
              <a:rPr lang="en-US" i="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and, most recently, </a:t>
            </a:r>
            <a:r>
              <a:rPr lang="en-US" i="1" dirty="0">
                <a:latin typeface="Calibri" panose="020F0502020204030204" pitchFamily="34" charset="0"/>
                <a:cs typeface="Calibri" panose="020F0502020204030204" pitchFamily="34" charset="0"/>
              </a:rPr>
              <a:t>KNSTRN</a:t>
            </a:r>
            <a:r>
              <a:rPr lang="en-US" dirty="0">
                <a:latin typeface="Calibri" panose="020F0502020204030204" pitchFamily="34" charset="0"/>
                <a:cs typeface="Calibri" panose="020F0502020204030204" pitchFamily="34" charset="0"/>
              </a:rPr>
              <a:t>. </a:t>
            </a:r>
          </a:p>
          <a:p>
            <a:pPr>
              <a:spcAft>
                <a:spcPts val="1000"/>
              </a:spcAft>
            </a:pPr>
            <a:r>
              <a:rPr lang="en-US" dirty="0">
                <a:latin typeface="Calibri" panose="020F0502020204030204" pitchFamily="34" charset="0"/>
                <a:cs typeface="Calibri" panose="020F0502020204030204" pitchFamily="34" charset="0"/>
              </a:rPr>
              <a:t>TP53 – tumor suppressor, fundamental role in response to UV damage</a:t>
            </a:r>
          </a:p>
          <a:p>
            <a:pPr>
              <a:spcAft>
                <a:spcPts val="1000"/>
              </a:spcAft>
            </a:pPr>
            <a:r>
              <a:rPr lang="en-US" dirty="0">
                <a:latin typeface="Calibri" panose="020F0502020204030204" pitchFamily="34" charset="0"/>
                <a:cs typeface="Calibri" panose="020F0502020204030204" pitchFamily="34" charset="0"/>
              </a:rPr>
              <a:t>NOTCH genes are highly mutated in human </a:t>
            </a:r>
            <a:r>
              <a:rPr lang="en-US" dirty="0" err="1">
                <a:latin typeface="Calibri" panose="020F0502020204030204" pitchFamily="34" charset="0"/>
                <a:cs typeface="Calibri" panose="020F0502020204030204" pitchFamily="34" charset="0"/>
              </a:rPr>
              <a:t>cSCC</a:t>
            </a:r>
            <a:r>
              <a:rPr lang="en-US" dirty="0">
                <a:latin typeface="Calibri" panose="020F0502020204030204" pitchFamily="34" charset="0"/>
                <a:cs typeface="Calibri" panose="020F0502020204030204" pitchFamily="34" charset="0"/>
              </a:rPr>
              <a:t> – tumor suppressor role</a:t>
            </a:r>
          </a:p>
          <a:p>
            <a:pPr>
              <a:spcAft>
                <a:spcPts val="1000"/>
              </a:spcAft>
            </a:pPr>
            <a:r>
              <a:rPr lang="en-US" dirty="0">
                <a:latin typeface="Calibri" panose="020F0502020204030204" pitchFamily="34" charset="0"/>
                <a:cs typeface="Calibri" panose="020F0502020204030204" pitchFamily="34" charset="0"/>
              </a:rPr>
              <a:t>RAS mutation frequency is low in </a:t>
            </a:r>
            <a:r>
              <a:rPr lang="en-US" dirty="0" err="1">
                <a:latin typeface="Calibri" panose="020F0502020204030204" pitchFamily="34" charset="0"/>
                <a:cs typeface="Calibri" panose="020F0502020204030204" pitchFamily="34" charset="0"/>
              </a:rPr>
              <a:t>cSCC</a:t>
            </a:r>
            <a:endParaRPr lang="en-US" dirty="0">
              <a:latin typeface="Calibri" panose="020F0502020204030204" pitchFamily="34" charset="0"/>
              <a:cs typeface="Calibri" panose="020F0502020204030204" pitchFamily="34" charset="0"/>
            </a:endParaRPr>
          </a:p>
          <a:p>
            <a:pPr>
              <a:spcAft>
                <a:spcPts val="1000"/>
              </a:spcAft>
            </a:pPr>
            <a:r>
              <a:rPr lang="en-US" dirty="0">
                <a:latin typeface="Calibri" panose="020F0502020204030204" pitchFamily="34" charset="0"/>
                <a:cs typeface="Calibri" panose="020F0502020204030204" pitchFamily="34" charset="0"/>
              </a:rPr>
              <a:t>Epidermal growth factor receptor is frequently overexpressed in </a:t>
            </a:r>
            <a:r>
              <a:rPr lang="en-US" dirty="0" err="1">
                <a:latin typeface="Calibri" panose="020F0502020204030204" pitchFamily="34" charset="0"/>
                <a:cs typeface="Calibri" panose="020F0502020204030204" pitchFamily="34" charset="0"/>
              </a:rPr>
              <a:t>cSCC</a:t>
            </a:r>
            <a:r>
              <a:rPr lang="en-US" dirty="0">
                <a:latin typeface="Calibri" panose="020F0502020204030204" pitchFamily="34" charset="0"/>
                <a:cs typeface="Calibri" panose="020F0502020204030204" pitchFamily="34" charset="0"/>
              </a:rPr>
              <a:t> </a:t>
            </a:r>
          </a:p>
          <a:p>
            <a:pPr marL="0" indent="0">
              <a:spcAft>
                <a:spcPts val="1000"/>
              </a:spcAft>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03896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D7E8696-5DF9-FE44-A0E0-F98A233AC950}"/>
              </a:ext>
            </a:extLst>
          </p:cNvPr>
          <p:cNvGrpSpPr/>
          <p:nvPr/>
        </p:nvGrpSpPr>
        <p:grpSpPr>
          <a:xfrm>
            <a:off x="304800" y="302624"/>
            <a:ext cx="10827829" cy="6188075"/>
            <a:chOff x="0" y="-50811"/>
            <a:chExt cx="10082917" cy="4988348"/>
          </a:xfrm>
        </p:grpSpPr>
        <p:grpSp>
          <p:nvGrpSpPr>
            <p:cNvPr id="5" name="Group 4">
              <a:extLst>
                <a:ext uri="{FF2B5EF4-FFF2-40B4-BE49-F238E27FC236}">
                  <a16:creationId xmlns:a16="http://schemas.microsoft.com/office/drawing/2014/main" id="{69B4A74C-3BBA-6F41-A7D9-58CF34AA06F8}"/>
                </a:ext>
              </a:extLst>
            </p:cNvPr>
            <p:cNvGrpSpPr/>
            <p:nvPr/>
          </p:nvGrpSpPr>
          <p:grpSpPr>
            <a:xfrm>
              <a:off x="0" y="0"/>
              <a:ext cx="4454006" cy="4937537"/>
              <a:chOff x="1313711" y="660864"/>
              <a:chExt cx="4336083" cy="4806812"/>
            </a:xfrm>
          </p:grpSpPr>
          <p:pic>
            <p:nvPicPr>
              <p:cNvPr id="6" name="Picture 5">
                <a:extLst>
                  <a:ext uri="{FF2B5EF4-FFF2-40B4-BE49-F238E27FC236}">
                    <a16:creationId xmlns:a16="http://schemas.microsoft.com/office/drawing/2014/main" id="{5D373D4C-80CF-1A4D-9545-1BE10ABD89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84050" y="660864"/>
                <a:ext cx="4265744" cy="2411785"/>
              </a:xfrm>
              <a:prstGeom prst="rect">
                <a:avLst/>
              </a:prstGeom>
            </p:spPr>
          </p:pic>
          <p:pic>
            <p:nvPicPr>
              <p:cNvPr id="7" name="Picture 6">
                <a:extLst>
                  <a:ext uri="{FF2B5EF4-FFF2-40B4-BE49-F238E27FC236}">
                    <a16:creationId xmlns:a16="http://schemas.microsoft.com/office/drawing/2014/main" id="{1C910877-E0B9-6A42-B590-46A7E0931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13711" y="3083235"/>
                <a:ext cx="4265744" cy="2384441"/>
              </a:xfrm>
              <a:prstGeom prst="rect">
                <a:avLst/>
              </a:prstGeom>
            </p:spPr>
          </p:pic>
        </p:grpSp>
        <p:pic>
          <p:nvPicPr>
            <p:cNvPr id="8" name="Picture 7">
              <a:extLst>
                <a:ext uri="{FF2B5EF4-FFF2-40B4-BE49-F238E27FC236}">
                  <a16:creationId xmlns:a16="http://schemas.microsoft.com/office/drawing/2014/main" id="{29273142-5D7F-BA49-ABC8-D6D7CBEE5E0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30876" y="-50811"/>
              <a:ext cx="4852041" cy="2301608"/>
            </a:xfrm>
            <a:prstGeom prst="rect">
              <a:avLst/>
            </a:prstGeom>
          </p:spPr>
        </p:pic>
      </p:grpSp>
      <p:sp>
        <p:nvSpPr>
          <p:cNvPr id="10" name="TextBox 9">
            <a:extLst>
              <a:ext uri="{FF2B5EF4-FFF2-40B4-BE49-F238E27FC236}">
                <a16:creationId xmlns:a16="http://schemas.microsoft.com/office/drawing/2014/main" id="{EEA4027C-6603-1242-A39F-9F8D62305ABB}"/>
              </a:ext>
            </a:extLst>
          </p:cNvPr>
          <p:cNvSpPr txBox="1"/>
          <p:nvPr/>
        </p:nvSpPr>
        <p:spPr>
          <a:xfrm>
            <a:off x="304800" y="1701801"/>
            <a:ext cx="36260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a:t>
            </a:r>
          </a:p>
        </p:txBody>
      </p:sp>
      <p:sp>
        <p:nvSpPr>
          <p:cNvPr id="11" name="TextBox 10">
            <a:extLst>
              <a:ext uri="{FF2B5EF4-FFF2-40B4-BE49-F238E27FC236}">
                <a16:creationId xmlns:a16="http://schemas.microsoft.com/office/drawing/2014/main" id="{10FC1BE1-26AB-D248-8E8D-524F36A11446}"/>
              </a:ext>
            </a:extLst>
          </p:cNvPr>
          <p:cNvSpPr txBox="1"/>
          <p:nvPr/>
        </p:nvSpPr>
        <p:spPr>
          <a:xfrm>
            <a:off x="304800" y="4525684"/>
            <a:ext cx="3481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C</a:t>
            </a:r>
          </a:p>
        </p:txBody>
      </p:sp>
      <p:sp>
        <p:nvSpPr>
          <p:cNvPr id="12" name="TextBox 11">
            <a:extLst>
              <a:ext uri="{FF2B5EF4-FFF2-40B4-BE49-F238E27FC236}">
                <a16:creationId xmlns:a16="http://schemas.microsoft.com/office/drawing/2014/main" id="{5A6FC114-E418-8045-AF4A-00EA5FEC2540}"/>
              </a:ext>
            </a:extLst>
          </p:cNvPr>
          <p:cNvSpPr txBox="1"/>
          <p:nvPr/>
        </p:nvSpPr>
        <p:spPr>
          <a:xfrm>
            <a:off x="5490417" y="1388701"/>
            <a:ext cx="3513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B</a:t>
            </a:r>
          </a:p>
        </p:txBody>
      </p:sp>
      <p:sp>
        <p:nvSpPr>
          <p:cNvPr id="13" name="Rectangle 12">
            <a:extLst>
              <a:ext uri="{FF2B5EF4-FFF2-40B4-BE49-F238E27FC236}">
                <a16:creationId xmlns:a16="http://schemas.microsoft.com/office/drawing/2014/main" id="{7CE02B6B-1F1A-FD4C-95F8-A544413FEAC0}"/>
              </a:ext>
            </a:extLst>
          </p:cNvPr>
          <p:cNvSpPr/>
          <p:nvPr/>
        </p:nvSpPr>
        <p:spPr>
          <a:xfrm>
            <a:off x="3294004" y="6338388"/>
            <a:ext cx="516731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Open Sans"/>
                <a:ea typeface="+mn-ea"/>
                <a:cs typeface="+mn-cs"/>
              </a:rPr>
              <a:t>J </a:t>
            </a:r>
            <a:r>
              <a:rPr kumimoji="0" lang="en-US" sz="2400" b="0" i="0" u="none" strike="noStrike" kern="1200" cap="none" spc="0" normalizeH="0" baseline="0" noProof="0" dirty="0" err="1">
                <a:ln>
                  <a:noFill/>
                </a:ln>
                <a:solidFill>
                  <a:srgbClr val="000000"/>
                </a:solidFill>
                <a:effectLst/>
                <a:uLnTx/>
                <a:uFillTx/>
                <a:latin typeface="Open Sans"/>
                <a:ea typeface="+mn-ea"/>
                <a:cs typeface="+mn-cs"/>
              </a:rPr>
              <a:t>Clin</a:t>
            </a:r>
            <a:r>
              <a:rPr kumimoji="0" lang="en-US" sz="2400" b="0" i="0" u="none" strike="noStrike" kern="1200" cap="none" spc="0" normalizeH="0" baseline="0" noProof="0" dirty="0">
                <a:ln>
                  <a:noFill/>
                </a:ln>
                <a:solidFill>
                  <a:srgbClr val="000000"/>
                </a:solidFill>
                <a:effectLst/>
                <a:uLnTx/>
                <a:uFillTx/>
                <a:latin typeface="Open Sans"/>
                <a:ea typeface="+mn-ea"/>
                <a:cs typeface="+mn-cs"/>
              </a:rPr>
              <a:t> Oncol 36, 2018 (</a:t>
            </a:r>
            <a:r>
              <a:rPr kumimoji="0" lang="en-US" sz="2400" b="0" i="0" u="none" strike="noStrike" kern="1200" cap="none" spc="0" normalizeH="0" baseline="0" noProof="0" dirty="0" err="1">
                <a:ln>
                  <a:noFill/>
                </a:ln>
                <a:solidFill>
                  <a:srgbClr val="000000"/>
                </a:solidFill>
                <a:effectLst/>
                <a:uLnTx/>
                <a:uFillTx/>
                <a:latin typeface="Open Sans"/>
                <a:ea typeface="+mn-ea"/>
                <a:cs typeface="+mn-cs"/>
              </a:rPr>
              <a:t>suppl</a:t>
            </a:r>
            <a:r>
              <a:rPr kumimoji="0" lang="en-US" sz="2400" b="0" i="0" u="none" strike="noStrike" kern="1200" cap="none" spc="0" normalizeH="0" baseline="0" noProof="0" dirty="0">
                <a:ln>
                  <a:noFill/>
                </a:ln>
                <a:solidFill>
                  <a:srgbClr val="000000"/>
                </a:solidFill>
                <a:effectLst/>
                <a:uLnTx/>
                <a:uFillTx/>
                <a:latin typeface="Open Sans"/>
                <a:ea typeface="+mn-ea"/>
                <a:cs typeface="+mn-cs"/>
              </a:rPr>
              <a:t>; </a:t>
            </a:r>
            <a:r>
              <a:rPr kumimoji="0" lang="en-US" sz="2400" b="0" i="0" u="none" strike="noStrike" kern="1200" cap="none" spc="0" normalizeH="0" baseline="0" noProof="0" dirty="0" err="1">
                <a:ln>
                  <a:noFill/>
                </a:ln>
                <a:solidFill>
                  <a:srgbClr val="000000"/>
                </a:solidFill>
                <a:effectLst/>
                <a:uLnTx/>
                <a:uFillTx/>
                <a:latin typeface="Open Sans"/>
                <a:ea typeface="+mn-ea"/>
                <a:cs typeface="+mn-cs"/>
              </a:rPr>
              <a:t>abstr</a:t>
            </a:r>
            <a:r>
              <a:rPr kumimoji="0" lang="en-US" sz="2400" b="0" i="0" u="none" strike="noStrike" kern="1200" cap="none" spc="0" normalizeH="0" baseline="0" noProof="0" dirty="0">
                <a:ln>
                  <a:noFill/>
                </a:ln>
                <a:solidFill>
                  <a:srgbClr val="000000"/>
                </a:solidFill>
                <a:effectLst/>
                <a:uLnTx/>
                <a:uFillTx/>
                <a:latin typeface="Open Sans"/>
                <a:ea typeface="+mn-ea"/>
                <a:cs typeface="+mn-cs"/>
              </a:rPr>
              <a:t> 9519)</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ABC4F75D-C951-104E-BA85-5E190C31B9B9}"/>
              </a:ext>
            </a:extLst>
          </p:cNvPr>
          <p:cNvSpPr/>
          <p:nvPr/>
        </p:nvSpPr>
        <p:spPr>
          <a:xfrm>
            <a:off x="5922126" y="3857570"/>
            <a:ext cx="4705472" cy="206210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Examples of Reductions in Visible CSCC Lesions </a:t>
            </a:r>
            <a:br>
              <a:rPr kumimoji="0" lang="en-GB" sz="32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br>
            <a:r>
              <a:rPr kumimoji="0" lang="en-GB" sz="32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Following Treatment with </a:t>
            </a:r>
            <a:r>
              <a:rPr kumimoji="0" lang="en-GB" sz="3200" b="0" i="0" u="none" strike="noStrike" kern="1200" cap="none" spc="0" normalizeH="0" baseline="0" noProof="0" dirty="0" err="1">
                <a:ln>
                  <a:noFill/>
                </a:ln>
                <a:solidFill>
                  <a:srgbClr val="0070C0"/>
                </a:solidFill>
                <a:effectLst/>
                <a:uLnTx/>
                <a:uFillTx/>
                <a:latin typeface="Calibri" panose="020F0502020204030204" pitchFamily="34" charset="0"/>
                <a:ea typeface="+mn-ea"/>
                <a:cs typeface="Calibri" panose="020F0502020204030204" pitchFamily="34" charset="0"/>
              </a:rPr>
              <a:t>Cemiplimab</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13623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5EAD5-F6DA-1945-A0FC-398B9A6DA1A4}"/>
              </a:ext>
            </a:extLst>
          </p:cNvPr>
          <p:cNvSpPr>
            <a:spLocks noGrp="1"/>
          </p:cNvSpPr>
          <p:nvPr>
            <p:ph type="title"/>
          </p:nvPr>
        </p:nvSpPr>
        <p:spPr>
          <a:xfrm>
            <a:off x="1742016" y="119922"/>
            <a:ext cx="10153338" cy="693212"/>
          </a:xfrm>
        </p:spPr>
        <p:txBody>
          <a:bodyPr/>
          <a:lstStyle/>
          <a:p>
            <a:r>
              <a:rPr lang="en-US" sz="2800" dirty="0">
                <a:solidFill>
                  <a:srgbClr val="FFFF99"/>
                </a:solidFill>
                <a:latin typeface="Calibri" panose="020F0502020204030204" pitchFamily="34" charset="0"/>
                <a:cs typeface="Calibri" panose="020F0502020204030204" pitchFamily="34" charset="0"/>
              </a:rPr>
              <a:t>Selected Prognostic Indicators of Checkpoint Inhibitor Response</a:t>
            </a:r>
          </a:p>
        </p:txBody>
      </p:sp>
      <p:sp>
        <p:nvSpPr>
          <p:cNvPr id="3" name="Content Placeholder 2">
            <a:extLst>
              <a:ext uri="{FF2B5EF4-FFF2-40B4-BE49-F238E27FC236}">
                <a16:creationId xmlns:a16="http://schemas.microsoft.com/office/drawing/2014/main" id="{8AF1A288-B917-6840-B1DA-C352F0BB7123}"/>
              </a:ext>
            </a:extLst>
          </p:cNvPr>
          <p:cNvSpPr>
            <a:spLocks noGrp="1"/>
          </p:cNvSpPr>
          <p:nvPr>
            <p:ph idx="1"/>
          </p:nvPr>
        </p:nvSpPr>
        <p:spPr>
          <a:xfrm>
            <a:off x="1554125" y="1501375"/>
            <a:ext cx="8707967" cy="3462408"/>
          </a:xfrm>
        </p:spPr>
        <p:txBody>
          <a:bodyPr/>
          <a:lstStyle/>
          <a:p>
            <a:r>
              <a:rPr lang="en-US" sz="3200" dirty="0">
                <a:latin typeface="Calibri" panose="020F0502020204030204" pitchFamily="34" charset="0"/>
                <a:cs typeface="Calibri" panose="020F0502020204030204" pitchFamily="34" charset="0"/>
              </a:rPr>
              <a:t>Pre-existing tumor infiltrate of CD8+ T cells</a:t>
            </a:r>
          </a:p>
          <a:p>
            <a:r>
              <a:rPr lang="en-US" sz="3200" dirty="0">
                <a:latin typeface="Calibri" panose="020F0502020204030204" pitchFamily="34" charset="0"/>
                <a:cs typeface="Calibri" panose="020F0502020204030204" pitchFamily="34" charset="0"/>
              </a:rPr>
              <a:t>Degree of neoantigen burden (high mutational load)</a:t>
            </a:r>
          </a:p>
          <a:p>
            <a:r>
              <a:rPr lang="en-US" sz="3200" dirty="0">
                <a:latin typeface="Calibri" panose="020F0502020204030204" pitchFamily="34" charset="0"/>
                <a:cs typeface="Calibri" panose="020F0502020204030204" pitchFamily="34" charset="0"/>
              </a:rPr>
              <a:t>PD-1 antibodies</a:t>
            </a:r>
          </a:p>
          <a:p>
            <a:r>
              <a:rPr lang="en-US" sz="3200" dirty="0">
                <a:latin typeface="Calibri" panose="020F0502020204030204" pitchFamily="34" charset="0"/>
                <a:cs typeface="Calibri" panose="020F0502020204030204" pitchFamily="34" charset="0"/>
              </a:rPr>
              <a:t>Pharmacokinetics and interactions with host components in the tumor bed</a:t>
            </a:r>
          </a:p>
        </p:txBody>
      </p:sp>
    </p:spTree>
    <p:extLst>
      <p:ext uri="{BB962C8B-B14F-4D97-AF65-F5344CB8AC3E}">
        <p14:creationId xmlns:p14="http://schemas.microsoft.com/office/powerpoint/2010/main" val="28132291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4200DE-AEFA-C142-AA80-7B784DD2B2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69433"/>
            <a:ext cx="4749175" cy="3722481"/>
          </a:xfrm>
          <a:prstGeom prst="rect">
            <a:avLst/>
          </a:prstGeom>
        </p:spPr>
      </p:pic>
      <p:pic>
        <p:nvPicPr>
          <p:cNvPr id="7" name="Picture 6">
            <a:extLst>
              <a:ext uri="{FF2B5EF4-FFF2-40B4-BE49-F238E27FC236}">
                <a16:creationId xmlns:a16="http://schemas.microsoft.com/office/drawing/2014/main" id="{DD7C1265-90B4-5F48-969A-830E7F3063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4061731"/>
            <a:ext cx="5473005" cy="2398283"/>
          </a:xfrm>
          <a:prstGeom prst="rect">
            <a:avLst/>
          </a:prstGeom>
        </p:spPr>
      </p:pic>
      <p:pic>
        <p:nvPicPr>
          <p:cNvPr id="9" name="Picture 8">
            <a:extLst>
              <a:ext uri="{FF2B5EF4-FFF2-40B4-BE49-F238E27FC236}">
                <a16:creationId xmlns:a16="http://schemas.microsoft.com/office/drawing/2014/main" id="{C96CFE29-7977-EF4E-85B4-CFA0D88890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0" y="307314"/>
            <a:ext cx="5873574" cy="5982883"/>
          </a:xfrm>
          <a:prstGeom prst="rect">
            <a:avLst/>
          </a:prstGeom>
        </p:spPr>
      </p:pic>
      <p:sp>
        <p:nvSpPr>
          <p:cNvPr id="10" name="Rectangle 9">
            <a:extLst>
              <a:ext uri="{FF2B5EF4-FFF2-40B4-BE49-F238E27FC236}">
                <a16:creationId xmlns:a16="http://schemas.microsoft.com/office/drawing/2014/main" id="{8894918E-0E49-E143-A6E1-02C4B0807BB4}"/>
              </a:ext>
            </a:extLst>
          </p:cNvPr>
          <p:cNvSpPr/>
          <p:nvPr/>
        </p:nvSpPr>
        <p:spPr>
          <a:xfrm>
            <a:off x="2882205" y="6475942"/>
            <a:ext cx="6096000" cy="307777"/>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Times" pitchFamily="2" charset="0"/>
                <a:ea typeface="+mn-ea"/>
                <a:cs typeface="+mn-cs"/>
              </a:rPr>
              <a:t>Nature</a:t>
            </a:r>
            <a:r>
              <a:rPr kumimoji="0" lang="en-US" sz="1400" b="0" i="0" u="none" strike="noStrike" kern="1200" cap="none" spc="0" normalizeH="0" baseline="0" noProof="0" dirty="0">
                <a:ln>
                  <a:noFill/>
                </a:ln>
                <a:solidFill>
                  <a:prstClr val="black"/>
                </a:solidFill>
                <a:effectLst/>
                <a:uLnTx/>
                <a:uFillTx/>
                <a:latin typeface="Times" pitchFamily="2" charset="0"/>
                <a:ea typeface="+mn-ea"/>
                <a:cs typeface="+mn-cs"/>
              </a:rPr>
              <a:t>. 2014 November 27; 515(7528): 568–571. doi:10.1038/nature13954. </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83979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0270" y="178131"/>
            <a:ext cx="9234196" cy="865239"/>
          </a:xfrm>
        </p:spPr>
        <p:txBody>
          <a:bodyPr>
            <a:normAutofit/>
          </a:bodyPr>
          <a:lstStyle/>
          <a:p>
            <a:pPr algn="ctr"/>
            <a:r>
              <a:rPr lang="en-US" sz="3800" dirty="0">
                <a:solidFill>
                  <a:srgbClr val="0070C0"/>
                </a:solidFill>
                <a:latin typeface="Calibri" panose="020F0502020204030204" pitchFamily="34" charset="0"/>
                <a:cs typeface="Calibri" panose="020F0502020204030204" pitchFamily="34" charset="0"/>
              </a:rPr>
              <a:t>Mutation Burden Across Tumor Types</a:t>
            </a:r>
          </a:p>
        </p:txBody>
      </p:sp>
      <p:pic>
        <p:nvPicPr>
          <p:cNvPr id="4" name="Picture 3"/>
          <p:cNvPicPr>
            <a:picLocks noChangeAspect="1"/>
          </p:cNvPicPr>
          <p:nvPr/>
        </p:nvPicPr>
        <p:blipFill>
          <a:blip r:embed="rId2"/>
          <a:stretch>
            <a:fillRect/>
          </a:stretch>
        </p:blipFill>
        <p:spPr>
          <a:xfrm>
            <a:off x="1863184" y="1191008"/>
            <a:ext cx="9234195" cy="5316329"/>
          </a:xfrm>
          <a:prstGeom prst="rect">
            <a:avLst/>
          </a:prstGeom>
        </p:spPr>
      </p:pic>
      <p:sp>
        <p:nvSpPr>
          <p:cNvPr id="5" name="Rectangle 4"/>
          <p:cNvSpPr/>
          <p:nvPr/>
        </p:nvSpPr>
        <p:spPr>
          <a:xfrm>
            <a:off x="1780812" y="1816398"/>
            <a:ext cx="9195622" cy="16124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108467" y="6581001"/>
            <a:ext cx="268990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Chalmers et al. Genome Medicine, 2017</a:t>
            </a:r>
          </a:p>
        </p:txBody>
      </p:sp>
      <p:sp>
        <p:nvSpPr>
          <p:cNvPr id="7" name="Line 15">
            <a:extLst>
              <a:ext uri="{FF2B5EF4-FFF2-40B4-BE49-F238E27FC236}">
                <a16:creationId xmlns:a16="http://schemas.microsoft.com/office/drawing/2014/main" id="{80FF6B7C-155F-4634-8574-27ADE334338A}"/>
              </a:ext>
            </a:extLst>
          </p:cNvPr>
          <p:cNvSpPr>
            <a:spLocks noChangeShapeType="1"/>
          </p:cNvSpPr>
          <p:nvPr/>
        </p:nvSpPr>
        <p:spPr bwMode="auto">
          <a:xfrm>
            <a:off x="-16933" y="1052895"/>
            <a:ext cx="12192000" cy="0"/>
          </a:xfrm>
          <a:prstGeom prst="line">
            <a:avLst/>
          </a:prstGeom>
          <a:noFill/>
          <a:ln w="38100">
            <a:solidFill>
              <a:srgbClr val="000000"/>
            </a:solidFill>
            <a:round/>
            <a:headEnd/>
            <a:tailEnd/>
          </a:ln>
          <a:effectLst/>
        </p:spPr>
        <p:txBody>
          <a:bodyPr wrap="none"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sp>
        <p:nvSpPr>
          <p:cNvPr id="8" name="Line 19">
            <a:extLst>
              <a:ext uri="{FF2B5EF4-FFF2-40B4-BE49-F238E27FC236}">
                <a16:creationId xmlns:a16="http://schemas.microsoft.com/office/drawing/2014/main" id="{7A4D6FE7-7D28-4681-9AA2-B17AA79D52FC}"/>
              </a:ext>
            </a:extLst>
          </p:cNvPr>
          <p:cNvSpPr>
            <a:spLocks noChangeShapeType="1"/>
          </p:cNvSpPr>
          <p:nvPr/>
        </p:nvSpPr>
        <p:spPr bwMode="auto">
          <a:xfrm>
            <a:off x="0" y="1016383"/>
            <a:ext cx="12192000" cy="17462"/>
          </a:xfrm>
          <a:prstGeom prst="line">
            <a:avLst/>
          </a:prstGeom>
          <a:noFill/>
          <a:ln w="28575">
            <a:solidFill>
              <a:srgbClr val="FF0000"/>
            </a:solidFill>
            <a:round/>
            <a:headEnd/>
            <a:tailEnd/>
          </a:ln>
          <a:effectLst/>
        </p:spPr>
        <p:txBody>
          <a:bodyPr lIns="91388" tIns="45694" rIns="91388" bIns="45694">
            <a:spAutoFit/>
          </a:bodyPr>
          <a:lstStyle/>
          <a:p>
            <a:pPr marL="0" marR="0" lvl="0" indent="0" algn="ctr" defTabSz="914400" rtl="0" eaLnBrk="0" fontAlgn="base" latinLnBrk="0" hangingPunct="0">
              <a:lnSpc>
                <a:spcPct val="100000"/>
              </a:lnSpc>
              <a:spcBef>
                <a:spcPct val="0"/>
              </a:spcBef>
              <a:spcAft>
                <a:spcPct val="0"/>
              </a:spcAft>
              <a:buClrTx/>
              <a:buSzTx/>
              <a:buFont typeface="Monotype Sorts" pitchFamily="-64" charset="2"/>
              <a:buNone/>
              <a:tabLst/>
              <a:defRPr/>
            </a:pPr>
            <a:endParaRPr kumimoji="0" 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Helvetica"/>
              <a:sym typeface="Helvetica"/>
            </a:endParaRPr>
          </a:p>
        </p:txBody>
      </p:sp>
      <p:pic>
        <p:nvPicPr>
          <p:cNvPr id="9" name="Picture 8">
            <a:extLst>
              <a:ext uri="{FF2B5EF4-FFF2-40B4-BE49-F238E27FC236}">
                <a16:creationId xmlns:a16="http://schemas.microsoft.com/office/drawing/2014/main" id="{ED2925B3-FEC6-4BAA-BADC-427227E54D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64" y="163894"/>
            <a:ext cx="1545250" cy="704851"/>
          </a:xfrm>
          <a:prstGeom prst="rect">
            <a:avLst/>
          </a:prstGeom>
        </p:spPr>
      </p:pic>
    </p:spTree>
    <p:extLst>
      <p:ext uri="{BB962C8B-B14F-4D97-AF65-F5344CB8AC3E}">
        <p14:creationId xmlns:p14="http://schemas.microsoft.com/office/powerpoint/2010/main" val="39109582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4BF0C75-D2B4-4D2E-993F-712E597D5E81}"/>
              </a:ext>
            </a:extLst>
          </p:cNvPr>
          <p:cNvSpPr txBox="1">
            <a:spLocks/>
          </p:cNvSpPr>
          <p:nvPr/>
        </p:nvSpPr>
        <p:spPr>
          <a:xfrm>
            <a:off x="1302887" y="255494"/>
            <a:ext cx="10972800" cy="1143000"/>
          </a:xfrm>
          <a:prstGeom prst="rect">
            <a:avLst/>
          </a:prstGeo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Resistance to aPD-1 Therapy</a:t>
            </a:r>
          </a:p>
        </p:txBody>
      </p:sp>
      <p:sp>
        <p:nvSpPr>
          <p:cNvPr id="6" name="Content Placeholder 2">
            <a:extLst>
              <a:ext uri="{FF2B5EF4-FFF2-40B4-BE49-F238E27FC236}">
                <a16:creationId xmlns:a16="http://schemas.microsoft.com/office/drawing/2014/main" id="{3A09A3BA-F5A3-446C-B865-4CFAC8E53FDD}"/>
              </a:ext>
            </a:extLst>
          </p:cNvPr>
          <p:cNvSpPr txBox="1">
            <a:spLocks/>
          </p:cNvSpPr>
          <p:nvPr/>
        </p:nvSpPr>
        <p:spPr bwMode="auto">
          <a:xfrm>
            <a:off x="255902" y="1105104"/>
            <a:ext cx="10972800" cy="438912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Immune checkpoint blockade is not always effective</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Tumor associated macrophages may collect aPD-1 over time, rendering it less effective</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Research into resistance patterns has led to understanding of the accumulation of aPD-1 over time with mouse aPD-1 and human aPD-1</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FcgRs</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are expressed by host myeloid cells and interact with the Fc domain glycan on the drug</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FcgR</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mediated antibody transfer is relevant to human aPD-1 interactions. </a:t>
            </a:r>
          </a:p>
          <a:p>
            <a:pPr marL="341122" marR="0" lvl="0" indent="-341122" algn="l" defTabSz="914400" rtl="0" eaLnBrk="0" fontAlgn="base" latinLnBrk="0" hangingPunct="0">
              <a:lnSpc>
                <a:spcPct val="95000"/>
              </a:lnSpc>
              <a:spcBef>
                <a:spcPct val="35000"/>
              </a:spcBef>
              <a:spcAft>
                <a:spcPct val="0"/>
              </a:spcAft>
              <a:buClr>
                <a:srgbClr val="CC0000"/>
              </a:buClr>
              <a:buSzPct val="68000"/>
              <a:buFont typeface="Arial Black" pitchFamily="34" charset="0"/>
              <a:buChar char="►"/>
              <a:tabLst/>
              <a:defRPr/>
            </a:pP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Coculture fluorescent tagged nivolumab CD8</a:t>
            </a:r>
            <a:r>
              <a:rPr kumimoji="0" lang="en-US" sz="2667" b="0" i="0" u="none" strike="noStrike" kern="0" cap="none" spc="0" normalizeH="0" baseline="3000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T cells with macrophages resulted in monoclonal antibody (</a:t>
            </a:r>
            <a:r>
              <a:rPr kumimoji="0" lang="en-US" sz="2667"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mAB</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transfer from CD8</a:t>
            </a:r>
            <a:r>
              <a:rPr kumimoji="0" lang="en-US" sz="2667" b="0" i="0" u="none" strike="noStrike" kern="0" cap="none" spc="0" normalizeH="0" baseline="3000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T cells to macrophages, a process inhibited by blocking </a:t>
            </a:r>
            <a:r>
              <a:rPr kumimoji="0" lang="en-US" sz="2667"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FcgRs</a:t>
            </a:r>
            <a:r>
              <a:rPr kumimoji="0" lang="en-US" sz="2667"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a:t>
            </a:r>
          </a:p>
        </p:txBody>
      </p:sp>
      <p:sp>
        <p:nvSpPr>
          <p:cNvPr id="10" name="Slide Number Placeholder 3">
            <a:extLst>
              <a:ext uri="{FF2B5EF4-FFF2-40B4-BE49-F238E27FC236}">
                <a16:creationId xmlns:a16="http://schemas.microsoft.com/office/drawing/2014/main" id="{1EF18E34-665F-49D5-AD82-69EDBED32BF4}"/>
              </a:ext>
            </a:extLst>
          </p:cNvPr>
          <p:cNvSpPr txBox="1">
            <a:spLocks/>
          </p:cNvSpPr>
          <p:nvPr/>
        </p:nvSpPr>
        <p:spPr>
          <a:xfrm>
            <a:off x="8610600" y="6356350"/>
            <a:ext cx="2743200" cy="365125"/>
          </a:xfrm>
          <a:prstGeom prst="rect">
            <a:avLst/>
          </a:prstGeom>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4249E92-469F-476F-A810-1793AEB5B06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Tahom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pitchFamily="34" charset="0"/>
              <a:ea typeface="Tahoma"/>
              <a:cs typeface="Calibri" panose="020F0502020204030204" pitchFamily="34" charset="0"/>
            </a:endParaRPr>
          </a:p>
        </p:txBody>
      </p:sp>
      <p:sp>
        <p:nvSpPr>
          <p:cNvPr id="11" name="Rectangle 10">
            <a:extLst>
              <a:ext uri="{FF2B5EF4-FFF2-40B4-BE49-F238E27FC236}">
                <a16:creationId xmlns:a16="http://schemas.microsoft.com/office/drawing/2014/main" id="{C2CA0701-F417-4F0E-B5BF-796442C55E16}"/>
              </a:ext>
            </a:extLst>
          </p:cNvPr>
          <p:cNvSpPr/>
          <p:nvPr/>
        </p:nvSpPr>
        <p:spPr>
          <a:xfrm>
            <a:off x="379779" y="6474233"/>
            <a:ext cx="3095719" cy="256545"/>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Arlauckas</a:t>
            </a:r>
            <a:r>
              <a:rPr kumimoji="0" lang="en-US" sz="1067"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et al., Sci. Transl. Med. 9, eaal3604 (2017) </a:t>
            </a:r>
            <a:endPar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3284979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5EAD5-F6DA-1945-A0FC-398B9A6DA1A4}"/>
              </a:ext>
            </a:extLst>
          </p:cNvPr>
          <p:cNvSpPr>
            <a:spLocks noGrp="1"/>
          </p:cNvSpPr>
          <p:nvPr>
            <p:ph type="title"/>
          </p:nvPr>
        </p:nvSpPr>
        <p:spPr>
          <a:xfrm>
            <a:off x="3756981" y="145190"/>
            <a:ext cx="4678037" cy="581566"/>
          </a:xfrm>
        </p:spPr>
        <p:txBody>
          <a:bodyPr/>
          <a:lstStyle/>
          <a:p>
            <a:r>
              <a:rPr lang="en-US" sz="4000" dirty="0">
                <a:solidFill>
                  <a:srgbClr val="FFFF99"/>
                </a:solidFill>
                <a:latin typeface="Calibri" panose="020F0502020204030204" pitchFamily="34" charset="0"/>
                <a:cs typeface="Calibri" panose="020F0502020204030204" pitchFamily="34" charset="0"/>
              </a:rPr>
              <a:t>Conclusions</a:t>
            </a:r>
          </a:p>
        </p:txBody>
      </p:sp>
      <p:sp>
        <p:nvSpPr>
          <p:cNvPr id="3" name="Content Placeholder 2">
            <a:extLst>
              <a:ext uri="{FF2B5EF4-FFF2-40B4-BE49-F238E27FC236}">
                <a16:creationId xmlns:a16="http://schemas.microsoft.com/office/drawing/2014/main" id="{8AF1A288-B917-6840-B1DA-C352F0BB7123}"/>
              </a:ext>
            </a:extLst>
          </p:cNvPr>
          <p:cNvSpPr>
            <a:spLocks noGrp="1"/>
          </p:cNvSpPr>
          <p:nvPr>
            <p:ph idx="1"/>
          </p:nvPr>
        </p:nvSpPr>
        <p:spPr>
          <a:xfrm>
            <a:off x="699407" y="1137582"/>
            <a:ext cx="10793186" cy="5756368"/>
          </a:xfrm>
        </p:spPr>
        <p:txBody>
          <a:bodyPr/>
          <a:lstStyle/>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Traditional therapy for advanced </a:t>
            </a:r>
            <a:r>
              <a:rPr lang="en-US" sz="3200" dirty="0" err="1">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cSCC</a:t>
            </a: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may have activity; however,  the responses are generally short-lived and treatments  are associated with high toxicity</a:t>
            </a:r>
          </a:p>
          <a:p>
            <a:pPr marR="0" lvl="0">
              <a:spcBef>
                <a:spcPts val="0"/>
              </a:spcBef>
              <a:spcAft>
                <a:spcPts val="0"/>
              </a:spcAft>
              <a:buClr>
                <a:srgbClr val="66FFFF"/>
              </a:buClr>
              <a:buSzPct val="100000"/>
              <a:buFont typeface="Wingdings" panose="05000000000000000000" pitchFamily="2" charset="2"/>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buClr>
                <a:srgbClr val="66FFFF"/>
              </a:buClr>
              <a:buSzPct val="100000"/>
              <a:buFont typeface="Wingdings" panose="05000000000000000000" pitchFamily="2" charset="2"/>
              <a:buChar char="§"/>
            </a:pPr>
            <a:r>
              <a:rPr lang="en-US" sz="3200" dirty="0" err="1">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cSCC</a:t>
            </a: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is associated with a high tumor mutational burden</a:t>
            </a:r>
          </a:p>
          <a:p>
            <a:pPr marR="0" lvl="0">
              <a:spcBef>
                <a:spcPts val="0"/>
              </a:spcBef>
              <a:spcAft>
                <a:spcPts val="0"/>
              </a:spcAft>
              <a:buClr>
                <a:srgbClr val="66FFFF"/>
              </a:buClr>
              <a:buSzPct val="100000"/>
              <a:buFont typeface="Wingdings" panose="05000000000000000000" pitchFamily="2" charset="2"/>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Tumor size, site, histologic differentiation and immunosuppression are associated with risk of progression</a:t>
            </a:r>
          </a:p>
          <a:p>
            <a:pPr marR="0" lvl="0">
              <a:spcBef>
                <a:spcPts val="0"/>
              </a:spcBef>
              <a:spcAft>
                <a:spcPts val="0"/>
              </a:spcAft>
              <a:buClr>
                <a:srgbClr val="66FFFF"/>
              </a:buClr>
              <a:buSzPct val="100000"/>
              <a:buFont typeface="Wingdings" panose="05000000000000000000" pitchFamily="2" charset="2"/>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Checkpoint blockade works by inhibiting cell surface signaling between T-cells, tumor cells and antigen presenting cells, resulting in anti-tumor activity</a:t>
            </a:r>
          </a:p>
        </p:txBody>
      </p:sp>
    </p:spTree>
    <p:extLst>
      <p:ext uri="{BB962C8B-B14F-4D97-AF65-F5344CB8AC3E}">
        <p14:creationId xmlns:p14="http://schemas.microsoft.com/office/powerpoint/2010/main" val="3814979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F1A288-B917-6840-B1DA-C352F0BB7123}"/>
              </a:ext>
            </a:extLst>
          </p:cNvPr>
          <p:cNvSpPr>
            <a:spLocks noGrp="1"/>
          </p:cNvSpPr>
          <p:nvPr>
            <p:ph idx="1"/>
          </p:nvPr>
        </p:nvSpPr>
        <p:spPr>
          <a:xfrm>
            <a:off x="564696" y="1426174"/>
            <a:ext cx="11062607" cy="4816624"/>
          </a:xfrm>
        </p:spPr>
        <p:txBody>
          <a:bodyPr/>
          <a:lstStyle/>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Checkpoint inhibitor response is influenced in part by PD-L1 expression, tumor infiltrate of CD8+ T cells, tumor mutational load, tumor bed pharmacokinetics, and presence of PD-1 antibodies</a:t>
            </a:r>
          </a:p>
          <a:p>
            <a:pPr marR="0" lvl="0">
              <a:spcBef>
                <a:spcPts val="0"/>
              </a:spcBef>
              <a:spcAft>
                <a:spcPts val="0"/>
              </a:spcAft>
              <a:buClr>
                <a:srgbClr val="66FFFF"/>
              </a:buClr>
              <a:buSzPct val="100000"/>
              <a:buFont typeface="Wingdings" panose="05000000000000000000" pitchFamily="2" charset="2"/>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Fc blockade may promote anti-PD-1 efficiency by reducing dispersion to tumor bed macrophages</a:t>
            </a:r>
          </a:p>
          <a:p>
            <a:pPr marR="0" lvl="0">
              <a:spcBef>
                <a:spcPts val="0"/>
              </a:spcBef>
              <a:spcAft>
                <a:spcPts val="0"/>
              </a:spcAft>
              <a:buClr>
                <a:srgbClr val="66FFFF"/>
              </a:buClr>
              <a:buSzPct val="100000"/>
              <a:buFont typeface="Wingdings" panose="05000000000000000000" pitchFamily="2" charset="2"/>
              <a:buChar char="§"/>
            </a:pPr>
            <a:endPar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buClr>
                <a:srgbClr val="66FFFF"/>
              </a:buClr>
              <a:buSzPct val="100000"/>
              <a:buFont typeface="Wingdings" panose="05000000000000000000" pitchFamily="2" charset="2"/>
              <a:buChar char="§"/>
            </a:pPr>
            <a:r>
              <a:rPr lang="en-US" sz="3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More study is needed to advance knowledge regarding factors influencing the clinical response to checkpoint blockade</a:t>
            </a:r>
          </a:p>
        </p:txBody>
      </p:sp>
      <p:sp>
        <p:nvSpPr>
          <p:cNvPr id="6" name="Title 1">
            <a:extLst>
              <a:ext uri="{FF2B5EF4-FFF2-40B4-BE49-F238E27FC236}">
                <a16:creationId xmlns:a16="http://schemas.microsoft.com/office/drawing/2014/main" id="{0DF20CE1-7B8F-4896-BD7F-3DFDA412E69E}"/>
              </a:ext>
            </a:extLst>
          </p:cNvPr>
          <p:cNvSpPr txBox="1">
            <a:spLocks/>
          </p:cNvSpPr>
          <p:nvPr/>
        </p:nvSpPr>
        <p:spPr>
          <a:xfrm>
            <a:off x="3756981" y="145190"/>
            <a:ext cx="4678037" cy="581566"/>
          </a:xfrm>
          <a:prstGeom prst="rect">
            <a:avLst/>
          </a:prstGeom>
        </p:spPr>
        <p:txBody>
          <a:bodyPr lIns="91388" tIns="45694" rIns="91388" bIns="45694"/>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ＭＳ Ｐゴシック"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ＭＳ Ｐゴシック" pitchFamily="34" charset="-128"/>
                <a:cs typeface="MS PGothic" charset="0"/>
              </a:defRPr>
            </a:lvl5pPr>
            <a:lvl6pPr marL="45694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3883"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083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7772"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4000" b="0" i="0" u="none" strike="noStrike" kern="0" cap="none" spc="0" normalizeH="0" baseline="0" noProof="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Conclusions</a:t>
            </a:r>
            <a:endParaRPr kumimoji="0" lang="en-US" sz="4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Tree>
    <p:extLst>
      <p:ext uri="{BB962C8B-B14F-4D97-AF65-F5344CB8AC3E}">
        <p14:creationId xmlns:p14="http://schemas.microsoft.com/office/powerpoint/2010/main" val="5431219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78797-8748-4A9E-AA11-3A40640F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9777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F03C69-A9B8-455A-9FB3-32DAB6F226C0}"/>
              </a:ext>
            </a:extLst>
          </p:cNvPr>
          <p:cNvSpPr/>
          <p:nvPr/>
        </p:nvSpPr>
        <p:spPr>
          <a:xfrm>
            <a:off x="415925" y="1357313"/>
            <a:ext cx="11552238" cy="4278094"/>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7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You would estimate your current level of knowledge as it relates to clinical trial data and comparative mechanisms-of-action of </a:t>
            </a:r>
            <a:r>
              <a:rPr kumimoji="0" lang="en-US" sz="27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PD-1 inhibitors </a:t>
            </a:r>
            <a:r>
              <a:rPr kumimoji="0" lang="en-US" sz="27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and the implications for </a:t>
            </a:r>
            <a:r>
              <a:rPr kumimoji="0" lang="en-US" sz="27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Calibri" panose="020F0502020204030204" pitchFamily="34" charset="0"/>
              </a:rPr>
              <a:t>patients with a</a:t>
            </a:r>
            <a:r>
              <a:rPr kumimoji="0" lang="en-US" sz="27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Tahoma"/>
              </a:rPr>
              <a:t>dvanced, unresectable, and metastatic cutaneous skin cancers is</a:t>
            </a:r>
            <a:r>
              <a:rPr kumimoji="0" lang="en-US" altLang="en-US" sz="27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r>
            <a:endParaRPr kumimoji="0" lang="en-US" altLang="en-US" sz="27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very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high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an acceptable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At a “learning stage” level</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endParaRPr>
          </a:p>
          <a:p>
            <a:pPr marL="1374775" marR="0" lvl="0" indent="-457200" algn="l" defTabSz="914400" rtl="0" eaLnBrk="0" fontAlgn="base" latinLnBrk="0" hangingPunct="0">
              <a:lnSpc>
                <a:spcPct val="100000"/>
              </a:lnSpc>
              <a:spcBef>
                <a:spcPct val="0"/>
              </a:spcBef>
              <a:spcAft>
                <a:spcPct val="0"/>
              </a:spcAft>
              <a:buClr>
                <a:srgbClr val="FFFF00"/>
              </a:buClr>
              <a:buSzTx/>
              <a:buFont typeface="+mj-lt"/>
              <a:buAutoNum type="arabicParen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Is in need of improvement and represents a knowledge gap </a:t>
            </a:r>
            <a:endParaRPr kumimoji="0" lang="en-US" alt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0" i="0" u="none" strike="noStrike" kern="1200" cap="none" spc="0" normalizeH="0" baseline="0" noProof="0" dirty="0">
              <a:ln>
                <a:noFill/>
              </a:ln>
              <a:solidFill>
                <a:srgbClr val="FFFFFF"/>
              </a:solidFill>
              <a:effectLst/>
              <a:uLnTx/>
              <a:uFillTx/>
              <a:latin typeface="Arial" panose="020B0604020202020204" pitchFamily="34" charset="0"/>
              <a:ea typeface="Tahoma"/>
              <a:cs typeface="Arial" panose="020B0604020202020204" pitchFamily="34" charset="0"/>
            </a:endParaRPr>
          </a:p>
        </p:txBody>
      </p:sp>
      <p:sp>
        <p:nvSpPr>
          <p:cNvPr id="8" name="TextBox 7">
            <a:extLst>
              <a:ext uri="{FF2B5EF4-FFF2-40B4-BE49-F238E27FC236}">
                <a16:creationId xmlns:a16="http://schemas.microsoft.com/office/drawing/2014/main" id="{FE0A51D9-B240-4588-B1A3-7B12C431CFFE}"/>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9" name="Titolo 1">
            <a:extLst>
              <a:ext uri="{FF2B5EF4-FFF2-40B4-BE49-F238E27FC236}">
                <a16:creationId xmlns:a16="http://schemas.microsoft.com/office/drawing/2014/main" id="{9E751F15-3F92-47E3-8EA8-D673665F3664}"/>
              </a:ext>
            </a:extLst>
          </p:cNvPr>
          <p:cNvSpPr txBox="1">
            <a:spLocks/>
          </p:cNvSpPr>
          <p:nvPr/>
        </p:nvSpPr>
        <p:spPr>
          <a:xfrm>
            <a:off x="1487488" y="220663"/>
            <a:ext cx="9748837" cy="5334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685800" rtl="0" eaLnBrk="0" fontAlgn="base" latinLnBrk="0" hangingPunct="0">
              <a:lnSpc>
                <a:spcPct val="95000"/>
              </a:lnSpc>
              <a:spcBef>
                <a:spcPct val="0"/>
              </a:spcBef>
              <a:spcAft>
                <a:spcPct val="0"/>
              </a:spcAft>
              <a:buClrTx/>
              <a:buSzTx/>
              <a:buFontTx/>
              <a:buNone/>
              <a:tabLst/>
              <a:defRPr/>
            </a:pPr>
            <a:r>
              <a:rPr kumimoji="0" lang="en-US" sz="33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Preprogram Assessment Question #3</a:t>
            </a:r>
            <a:endParaRPr kumimoji="0" lang="en-US" alt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40739449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p:cNvSpPr>
          <p:nvPr>
            <p:ph type="title" idx="4294967295"/>
          </p:nvPr>
        </p:nvSpPr>
        <p:spPr>
          <a:xfrm>
            <a:off x="363560" y="572398"/>
            <a:ext cx="11642707" cy="2212779"/>
          </a:xfrm>
          <a:prstGeom prst="rect">
            <a:avLst/>
          </a:prstGeom>
        </p:spPr>
        <p:txBody>
          <a:bodyPr/>
          <a:lstStyle>
            <a:lvl1pPr marR="81279">
              <a:defRPr sz="4300" b="1"/>
            </a:lvl1pPr>
          </a:lstStyle>
          <a:p>
            <a:b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4000" b="0" dirty="0">
                <a:solidFill>
                  <a:srgbClr val="FFFF99"/>
                </a:solidFill>
                <a:latin typeface="Calibri" panose="020F0502020204030204" pitchFamily="34" charset="0"/>
                <a:cs typeface="Calibri" panose="020F0502020204030204" pitchFamily="34" charset="0"/>
              </a:rPr>
              <a:t>Optimizing Survival and Clinical Outcomes in Locally Advanced and Metastatic CSCC</a:t>
            </a:r>
            <a:br>
              <a:rPr lang="en-US" sz="4000" b="0" dirty="0">
                <a:latin typeface="Calibri" panose="020F0502020204030204" pitchFamily="34" charset="0"/>
                <a:cs typeface="Calibri" panose="020F0502020204030204" pitchFamily="34" charset="0"/>
              </a:rPr>
            </a:br>
            <a:br>
              <a:rPr lang="en-US" sz="4000" b="0" dirty="0">
                <a:latin typeface="Calibri" panose="020F0502020204030204" pitchFamily="34" charset="0"/>
                <a:cs typeface="Calibri" panose="020F0502020204030204" pitchFamily="34" charset="0"/>
              </a:rPr>
            </a:br>
            <a:r>
              <a:rPr lang="en-US" sz="3200" b="0" dirty="0">
                <a:solidFill>
                  <a:schemeClr val="tx1"/>
                </a:solidFill>
                <a:latin typeface="Calibri" panose="020F0502020204030204" pitchFamily="34" charset="0"/>
                <a:cs typeface="Calibri" panose="020F0502020204030204" pitchFamily="34" charset="0"/>
              </a:rPr>
              <a:t>Efficacy and Safety of Anti PD-1 Therapy</a:t>
            </a:r>
            <a:br>
              <a:rPr lang="en-US" sz="3200" b="0" dirty="0">
                <a:solidFill>
                  <a:schemeClr val="tx1"/>
                </a:solidFill>
                <a:latin typeface="Calibri" panose="020F0502020204030204" pitchFamily="34" charset="0"/>
                <a:cs typeface="Calibri" panose="020F0502020204030204" pitchFamily="34" charset="0"/>
              </a:rPr>
            </a:br>
            <a:r>
              <a:rPr lang="en-US" sz="3200" b="0" dirty="0">
                <a:solidFill>
                  <a:schemeClr val="tx1"/>
                </a:solidFill>
                <a:latin typeface="Calibri" panose="020F0502020204030204" pitchFamily="34" charset="0"/>
                <a:cs typeface="Calibri" panose="020F0502020204030204" pitchFamily="34" charset="0"/>
              </a:rPr>
              <a:t>from Trial Data to Clinical Care</a:t>
            </a:r>
            <a:endParaRPr sz="30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2019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4" name="Subtitle 2">
            <a:extLst>
              <a:ext uri="{FF2B5EF4-FFF2-40B4-BE49-F238E27FC236}">
                <a16:creationId xmlns:a16="http://schemas.microsoft.com/office/drawing/2014/main" id="{2D372AC9-87A6-4080-A033-F32534742594}"/>
              </a:ext>
            </a:extLst>
          </p:cNvPr>
          <p:cNvSpPr txBox="1">
            <a:spLocks/>
          </p:cNvSpPr>
          <p:nvPr/>
        </p:nvSpPr>
        <p:spPr bwMode="auto">
          <a:xfrm>
            <a:off x="1398668" y="4539637"/>
            <a:ext cx="9144000"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400" b="1" i="0" u="none" strike="noStrike" kern="1200" cap="none" spc="0" normalizeH="0" baseline="0" noProof="0" dirty="0" err="1">
                <a:ln>
                  <a:noFill/>
                </a:ln>
                <a:solidFill>
                  <a:srgbClr val="CCFFCC"/>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Chrys</a:t>
            </a:r>
            <a:r>
              <a:rPr kumimoji="0" lang="en-US" sz="2400" b="1" i="0" u="none" strike="noStrike" kern="1200" cap="none" spc="0" normalizeH="0" baseline="0" noProof="0" dirty="0">
                <a:ln>
                  <a:noFill/>
                </a:ln>
                <a:solidFill>
                  <a:srgbClr val="CCFFCC"/>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 Schmults, MD, MSCE</a:t>
            </a:r>
          </a:p>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2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Associate Professor of Dermatology</a:t>
            </a:r>
          </a:p>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2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Harvard Medical School</a:t>
            </a:r>
          </a:p>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2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Director, Mohs and Dermatologic Surgery Center </a:t>
            </a:r>
          </a:p>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2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Brigham and Women’s/Dana Farber Cancer Center</a:t>
            </a:r>
          </a:p>
          <a:p>
            <a:pPr marL="341122"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sz="2100"/>
            </a:pPr>
            <a:r>
              <a:rPr kumimoji="0" lang="en-US" sz="22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Boston, USA</a:t>
            </a:r>
          </a:p>
          <a:p>
            <a:pPr marL="0" marR="0" lvl="0" indent="0" algn="ctr" defTabSz="914400" rtl="0" eaLnBrk="0" fontAlgn="base" latinLnBrk="0" hangingPunct="0">
              <a:lnSpc>
                <a:spcPct val="100000"/>
              </a:lnSpc>
              <a:spcBef>
                <a:spcPts val="0"/>
              </a:spcBef>
              <a:spcAft>
                <a:spcPct val="0"/>
              </a:spcAft>
              <a:buClr>
                <a:srgbClr val="CC0000"/>
              </a:buClr>
              <a:buSzPct val="68000"/>
              <a:buFont typeface="Arial Black" pitchFamily="34" charset="0"/>
              <a:buNone/>
              <a:tabLst/>
              <a:defRPr/>
            </a:pPr>
            <a:endParaRPr kumimoji="0" lang="en-US" sz="2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Tree>
    <p:extLst>
      <p:ext uri="{BB962C8B-B14F-4D97-AF65-F5344CB8AC3E}">
        <p14:creationId xmlns:p14="http://schemas.microsoft.com/office/powerpoint/2010/main" val="577637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691151" y="233844"/>
            <a:ext cx="10137289" cy="677108"/>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Presenter Disclosures</a:t>
            </a:r>
          </a:p>
        </p:txBody>
      </p:sp>
      <p:sp>
        <p:nvSpPr>
          <p:cNvPr id="6" name="Shape 148">
            <a:extLst>
              <a:ext uri="{FF2B5EF4-FFF2-40B4-BE49-F238E27FC236}">
                <a16:creationId xmlns:a16="http://schemas.microsoft.com/office/drawing/2014/main" id="{71A93B45-7497-4C06-A733-9FA22F2A032B}"/>
              </a:ext>
            </a:extLst>
          </p:cNvPr>
          <p:cNvSpPr txBox="1">
            <a:spLocks/>
          </p:cNvSpPr>
          <p:nvPr/>
        </p:nvSpPr>
        <p:spPr bwMode="auto">
          <a:xfrm>
            <a:off x="952499" y="1814435"/>
            <a:ext cx="10258296" cy="2438400"/>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r>
              <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Site PI and steering committee, cemiplimab trials (Regeneron)</a:t>
            </a: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r>
              <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Site PI, pembrolizumab trial (Merck)</a:t>
            </a: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r>
              <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Investigator and steering committee (Castle Biosciences)</a:t>
            </a: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r>
              <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Chair of NMSC panel for the NCCN</a:t>
            </a: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r>
              <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rPr>
              <a:t>Co-developer of BWH and AJCC 8 CSCC staging</a:t>
            </a: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endPar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341122" marR="0" lvl="0" indent="-341122"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endParaRPr kumimoji="0" 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a:p>
            <a:pPr marL="798322" marR="0" lvl="0" indent="-457200" algn="l" defTabSz="914400" rtl="0" eaLnBrk="0" fontAlgn="base" latinLnBrk="0" hangingPunct="0">
              <a:lnSpc>
                <a:spcPct val="90000"/>
              </a:lnSpc>
              <a:spcBef>
                <a:spcPct val="35000"/>
              </a:spcBef>
              <a:spcAft>
                <a:spcPts val="1700"/>
              </a:spcAft>
              <a:buClr>
                <a:srgbClr val="C00000"/>
              </a:buClr>
              <a:buSzPct val="80000"/>
              <a:buFont typeface="Arial Black" pitchFamily="34" charset="0"/>
              <a:buChar char="►"/>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ＭＳ Ｐゴシック" pitchFamily="34" charset="-128"/>
              <a:cs typeface="Calibri" panose="020F0502020204030204" pitchFamily="34" charset="0"/>
            </a:endParaRPr>
          </a:p>
        </p:txBody>
      </p:sp>
    </p:spTree>
    <p:extLst>
      <p:ext uri="{BB962C8B-B14F-4D97-AF65-F5344CB8AC3E}">
        <p14:creationId xmlns:p14="http://schemas.microsoft.com/office/powerpoint/2010/main" val="1551999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p:cNvSpPr>
          <p:nvPr>
            <p:ph type="title" idx="4294967295"/>
          </p:nvPr>
        </p:nvSpPr>
        <p:spPr>
          <a:xfrm>
            <a:off x="1654630" y="533856"/>
            <a:ext cx="9013371" cy="1069975"/>
          </a:xfrm>
          <a:prstGeom prst="rect">
            <a:avLst/>
          </a:prstGeom>
        </p:spPr>
        <p:txBody>
          <a:bodyPr>
            <a:normAutofit fontScale="90000"/>
          </a:bodyPr>
          <a:lstStyle/>
          <a:p>
            <a:r>
              <a:rPr lang="en-US" dirty="0"/>
              <a:t>Why worry about SCC when 95% are cured? </a:t>
            </a:r>
            <a:endParaRPr dirty="0"/>
          </a:p>
        </p:txBody>
      </p:sp>
      <p:pic>
        <p:nvPicPr>
          <p:cNvPr id="212" name="image7.jpeg" descr="C:\Users\Edward C Schmults\Desktop\vart.jpg"/>
          <p:cNvPicPr>
            <a:picLocks noChangeAspect="1"/>
          </p:cNvPicPr>
          <p:nvPr/>
        </p:nvPicPr>
        <p:blipFill>
          <a:blip r:embed="rId2">
            <a:extLst/>
          </a:blip>
          <a:stretch>
            <a:fillRect/>
          </a:stretch>
        </p:blipFill>
        <p:spPr>
          <a:xfrm>
            <a:off x="5276589" y="1655590"/>
            <a:ext cx="6284934" cy="4973810"/>
          </a:xfrm>
          <a:prstGeom prst="rect">
            <a:avLst/>
          </a:prstGeom>
          <a:ln w="12700">
            <a:miter lim="400000"/>
          </a:ln>
        </p:spPr>
      </p:pic>
      <p:pic>
        <p:nvPicPr>
          <p:cNvPr id="213" name="image8.jpeg" descr="C:\Users\Edward C Schmults\Desktop\small.jpg"/>
          <p:cNvPicPr>
            <a:picLocks noChangeAspect="1"/>
          </p:cNvPicPr>
          <p:nvPr/>
        </p:nvPicPr>
        <p:blipFill>
          <a:blip r:embed="rId3">
            <a:extLst/>
          </a:blip>
          <a:stretch>
            <a:fillRect/>
          </a:stretch>
        </p:blipFill>
        <p:spPr>
          <a:xfrm>
            <a:off x="1010434" y="1676400"/>
            <a:ext cx="4105275" cy="4953000"/>
          </a:xfrm>
          <a:prstGeom prst="rect">
            <a:avLst/>
          </a:prstGeom>
          <a:ln w="12700">
            <a:miter lim="400000"/>
          </a:ln>
        </p:spPr>
      </p:pic>
    </p:spTree>
    <p:extLst>
      <p:ext uri="{BB962C8B-B14F-4D97-AF65-F5344CB8AC3E}">
        <p14:creationId xmlns:p14="http://schemas.microsoft.com/office/powerpoint/2010/main" val="459987574"/>
      </p:ext>
    </p:extLst>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image9.jpeg" descr="Schliep, Nancy  1"/>
          <p:cNvPicPr>
            <a:picLocks noChangeAspect="1"/>
          </p:cNvPicPr>
          <p:nvPr/>
        </p:nvPicPr>
        <p:blipFill>
          <a:blip r:embed="rId2">
            <a:extLst/>
          </a:blip>
          <a:stretch>
            <a:fillRect/>
          </a:stretch>
        </p:blipFill>
        <p:spPr>
          <a:xfrm>
            <a:off x="731520" y="4582"/>
            <a:ext cx="4773725" cy="3704614"/>
          </a:xfrm>
          <a:prstGeom prst="rect">
            <a:avLst/>
          </a:prstGeom>
          <a:ln w="12700">
            <a:miter lim="400000"/>
          </a:ln>
        </p:spPr>
      </p:pic>
      <p:pic>
        <p:nvPicPr>
          <p:cNvPr id="216" name="image10.jpeg" descr="schliep periosteal SCC 1"/>
          <p:cNvPicPr>
            <a:picLocks noChangeAspect="1"/>
          </p:cNvPicPr>
          <p:nvPr/>
        </p:nvPicPr>
        <p:blipFill>
          <a:blip r:embed="rId3">
            <a:extLst/>
          </a:blip>
          <a:stretch>
            <a:fillRect/>
          </a:stretch>
        </p:blipFill>
        <p:spPr>
          <a:xfrm>
            <a:off x="5652477" y="0"/>
            <a:ext cx="5455293" cy="3693820"/>
          </a:xfrm>
          <a:prstGeom prst="rect">
            <a:avLst/>
          </a:prstGeom>
          <a:ln w="12700">
            <a:miter lim="400000"/>
          </a:ln>
        </p:spPr>
      </p:pic>
      <p:pic>
        <p:nvPicPr>
          <p:cNvPr id="217" name="image11.jpeg" descr="C:\Users\cs119\AppData\Local\Microsoft\Windows\Temporary Internet Files\Content.Outlook\ZMLPVJKP\mr pre.jpg"/>
          <p:cNvPicPr>
            <a:picLocks noChangeAspect="1"/>
          </p:cNvPicPr>
          <p:nvPr/>
        </p:nvPicPr>
        <p:blipFill>
          <a:blip r:embed="rId4">
            <a:extLst/>
          </a:blip>
          <a:stretch>
            <a:fillRect/>
          </a:stretch>
        </p:blipFill>
        <p:spPr>
          <a:xfrm>
            <a:off x="1758462" y="3801326"/>
            <a:ext cx="3746783" cy="3119214"/>
          </a:xfrm>
          <a:prstGeom prst="rect">
            <a:avLst/>
          </a:prstGeom>
          <a:ln w="12700">
            <a:miter lim="400000"/>
          </a:ln>
        </p:spPr>
      </p:pic>
      <p:pic>
        <p:nvPicPr>
          <p:cNvPr id="218" name="image12.jpeg" descr="perineural scc2"/>
          <p:cNvPicPr>
            <a:picLocks noChangeAspect="1"/>
          </p:cNvPicPr>
          <p:nvPr/>
        </p:nvPicPr>
        <p:blipFill>
          <a:blip r:embed="rId5">
            <a:extLst/>
          </a:blip>
          <a:stretch>
            <a:fillRect/>
          </a:stretch>
        </p:blipFill>
        <p:spPr>
          <a:xfrm>
            <a:off x="5652478" y="3749595"/>
            <a:ext cx="4237110" cy="3144733"/>
          </a:xfrm>
          <a:prstGeom prst="rect">
            <a:avLst/>
          </a:prstGeom>
          <a:ln w="12700">
            <a:miter lim="400000"/>
          </a:ln>
        </p:spPr>
      </p:pic>
    </p:spTree>
    <p:extLst>
      <p:ext uri="{BB962C8B-B14F-4D97-AF65-F5344CB8AC3E}">
        <p14:creationId xmlns:p14="http://schemas.microsoft.com/office/powerpoint/2010/main" val="70027018"/>
      </p:ext>
    </p:extLst>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7373" y="475348"/>
            <a:ext cx="8229600" cy="1066800"/>
          </a:xfrm>
        </p:spPr>
        <p:txBody>
          <a:bodyPr>
            <a:normAutofit/>
          </a:bodyPr>
          <a:lstStyle/>
          <a:p>
            <a:r>
              <a:rPr lang="en-US" dirty="0"/>
              <a:t>When surgery and radiation fail </a:t>
            </a:r>
          </a:p>
        </p:txBody>
      </p:sp>
      <p:sp>
        <p:nvSpPr>
          <p:cNvPr id="6" name="Content Placeholder 2"/>
          <p:cNvSpPr txBox="1">
            <a:spLocks/>
          </p:cNvSpPr>
          <p:nvPr/>
        </p:nvSpPr>
        <p:spPr>
          <a:xfrm>
            <a:off x="876823" y="1545783"/>
            <a:ext cx="10471758" cy="446313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oAutofit/>
          </a:bodyPr>
          <a:lstStyle>
            <a:lvl1pPr marL="365125" marR="0" indent="-255588"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1pPr>
            <a:lvl2pPr marL="676150" marR="0" indent="-264989"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2pPr>
            <a:lvl3pPr marL="958850" marR="0" indent="-255587"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3pPr>
            <a:lvl4pPr marL="1234064" marR="0" indent="-254576"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4pPr>
            <a:lvl5pPr marL="1462087" marR="0" indent="-255587"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5pPr>
            <a:lvl6pPr marL="1710944" marR="0" indent="-284480"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6pPr>
            <a:lvl7pPr marL="1965959" marR="0" indent="-320038"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7pPr>
            <a:lvl8pPr marL="2188461" marR="0" indent="-341373"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8pPr>
            <a:lvl9pPr marL="2423159" marR="0" indent="-365759" algn="l" defTabSz="914400" rtl="0" latinLnBrk="0">
              <a:lnSpc>
                <a:spcPct val="100000"/>
              </a:lnSpc>
              <a:spcBef>
                <a:spcPts val="300"/>
              </a:spcBef>
              <a:spcAft>
                <a:spcPts val="0"/>
              </a:spcAft>
              <a:buClr>
                <a:schemeClr val="accent3"/>
              </a:buClr>
              <a:buSzPct val="100000"/>
              <a:buFont typeface="Georgia"/>
              <a:buChar char="◦"/>
              <a:tabLst/>
              <a:defRPr sz="2800" b="0" i="0" u="none" strike="noStrike" cap="none" spc="0" baseline="0">
                <a:ln>
                  <a:noFill/>
                </a:ln>
                <a:solidFill>
                  <a:srgbClr val="000000"/>
                </a:solidFill>
                <a:uFillTx/>
                <a:latin typeface="Georgia"/>
                <a:ea typeface="Georgia"/>
                <a:cs typeface="Georgia"/>
                <a:sym typeface="Georgia"/>
              </a:defRPr>
            </a:lvl9pPr>
          </a:lstStyle>
          <a:p>
            <a:pPr marL="365125" marR="0" lvl="1"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800" b="0" i="0" u="none" strike="noStrike" kern="0" cap="none" spc="0" normalizeH="0" baseline="0" noProof="0" dirty="0" err="1">
                <a:ln>
                  <a:noFill/>
                </a:ln>
                <a:solidFill>
                  <a:srgbClr val="000000"/>
                </a:solidFill>
                <a:effectLst/>
                <a:uLnTx/>
                <a:uFillTx/>
                <a:latin typeface="Calibri"/>
                <a:ea typeface="+mj-ea"/>
                <a:sym typeface="Georgia"/>
              </a:rPr>
              <a:t>cSCC</a:t>
            </a:r>
            <a:r>
              <a:rPr kumimoji="0" lang="en-US" sz="2800" b="0" i="0" u="none" strike="noStrike" kern="0" cap="none" spc="0" normalizeH="0" baseline="0" noProof="0" dirty="0">
                <a:ln>
                  <a:noFill/>
                </a:ln>
                <a:solidFill>
                  <a:srgbClr val="000000"/>
                </a:solidFill>
                <a:effectLst/>
                <a:uLnTx/>
                <a:uFillTx/>
                <a:latin typeface="Calibri"/>
                <a:ea typeface="+mj-ea"/>
                <a:sym typeface="Georgia"/>
              </a:rPr>
              <a:t> can become locally advanced &amp; </a:t>
            </a:r>
            <a:r>
              <a:rPr kumimoji="0" lang="en-US" sz="2800" b="0" i="0" u="none" strike="noStrike" kern="0" cap="none" spc="0" normalizeH="0" baseline="0" noProof="0" dirty="0" err="1">
                <a:ln>
                  <a:noFill/>
                </a:ln>
                <a:solidFill>
                  <a:srgbClr val="000000"/>
                </a:solidFill>
                <a:effectLst/>
                <a:uLnTx/>
                <a:uFillTx/>
                <a:latin typeface="Calibri"/>
                <a:ea typeface="+mj-ea"/>
                <a:sym typeface="Georgia"/>
              </a:rPr>
              <a:t>unresctable</a:t>
            </a: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800" b="0" i="0" u="none" strike="noStrike" kern="0" cap="none" spc="0" normalizeH="0" baseline="0" noProof="0" dirty="0">
                <a:ln>
                  <a:noFill/>
                </a:ln>
                <a:solidFill>
                  <a:srgbClr val="000000"/>
                </a:solidFill>
                <a:effectLst/>
                <a:uLnTx/>
                <a:uFillTx/>
                <a:latin typeface="Calibri"/>
                <a:ea typeface="+mj-ea"/>
                <a:sym typeface="Georgia"/>
              </a:rPr>
              <a:t>Kills approximately 8,000 in U.S. annually</a:t>
            </a:r>
          </a:p>
          <a:p>
            <a:pPr marL="676150" marR="0" lvl="1" indent="-264989"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400" b="0" i="0" u="none" strike="noStrike" kern="0" cap="none" spc="0" normalizeH="0" baseline="0" noProof="0" dirty="0">
                <a:ln>
                  <a:noFill/>
                </a:ln>
                <a:solidFill>
                  <a:srgbClr val="000000"/>
                </a:solidFill>
                <a:effectLst/>
                <a:uLnTx/>
                <a:uFillTx/>
                <a:latin typeface="Calibri"/>
                <a:ea typeface="+mj-ea"/>
                <a:sym typeface="Georgia"/>
              </a:rPr>
              <a:t>Comparable to melanoma</a:t>
            </a: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800" b="0" i="0" u="none" strike="noStrike" kern="0" cap="none" spc="0" normalizeH="0" baseline="0" noProof="0" dirty="0">
                <a:ln>
                  <a:noFill/>
                </a:ln>
                <a:solidFill>
                  <a:srgbClr val="000000"/>
                </a:solidFill>
                <a:effectLst/>
                <a:uLnTx/>
                <a:uFillTx/>
                <a:latin typeface="Calibri"/>
                <a:ea typeface="+mj-ea"/>
                <a:sym typeface="Georgia"/>
              </a:rPr>
              <a:t>85% of deaths occur from </a:t>
            </a:r>
            <a:r>
              <a:rPr kumimoji="0" lang="en-US" sz="2800" b="0" i="0" u="none" strike="noStrike" kern="0" cap="none" spc="0" normalizeH="0" baseline="0" noProof="0" dirty="0" err="1">
                <a:ln>
                  <a:noFill/>
                </a:ln>
                <a:solidFill>
                  <a:srgbClr val="000000"/>
                </a:solidFill>
                <a:effectLst/>
                <a:uLnTx/>
                <a:uFillTx/>
                <a:latin typeface="Calibri"/>
                <a:ea typeface="+mj-ea"/>
                <a:sym typeface="Georgia"/>
              </a:rPr>
              <a:t>locoregional</a:t>
            </a:r>
            <a:r>
              <a:rPr kumimoji="0" lang="en-US" sz="2800" b="0" i="0" u="none" strike="noStrike" kern="0" cap="none" spc="0" normalizeH="0" baseline="0" noProof="0" dirty="0">
                <a:ln>
                  <a:noFill/>
                </a:ln>
                <a:solidFill>
                  <a:srgbClr val="000000"/>
                </a:solidFill>
                <a:effectLst/>
                <a:uLnTx/>
                <a:uFillTx/>
                <a:latin typeface="Calibri"/>
                <a:ea typeface="+mj-ea"/>
                <a:sym typeface="Georgia"/>
              </a:rPr>
              <a:t> disease</a:t>
            </a: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800" b="0" i="0" u="none" strike="noStrike" kern="0" cap="none" spc="0" normalizeH="0" baseline="0" noProof="0" dirty="0">
                <a:ln>
                  <a:noFill/>
                </a:ln>
                <a:solidFill>
                  <a:srgbClr val="000000"/>
                </a:solidFill>
                <a:effectLst/>
                <a:uLnTx/>
                <a:uFillTx/>
                <a:latin typeface="Calibri"/>
                <a:ea typeface="+mj-ea"/>
                <a:sym typeface="Georgia"/>
              </a:rPr>
              <a:t>Only 15% of deaths have visceral metastasis</a:t>
            </a: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a:p>
            <a:pPr marL="365125" marR="0" lvl="0" indent="-255588" algn="l" defTabSz="914400" rtl="0" eaLnBrk="1" fontAlgn="auto" latinLnBrk="0" hangingPunct="1">
              <a:lnSpc>
                <a:spcPct val="100000"/>
              </a:lnSpc>
              <a:spcBef>
                <a:spcPts val="300"/>
              </a:spcBef>
              <a:spcAft>
                <a:spcPts val="0"/>
              </a:spcAft>
              <a:buClr>
                <a:srgbClr val="A04DA3"/>
              </a:buClr>
              <a:buSzPct val="100000"/>
              <a:buFont typeface="Georgia"/>
              <a:buChar char="•"/>
              <a:tabLst/>
              <a:defRPr/>
            </a:pPr>
            <a:r>
              <a:rPr kumimoji="0" lang="en-US" sz="2800" b="0" i="0" u="none" strike="noStrike" kern="0" cap="none" spc="0" normalizeH="0" baseline="0" noProof="0" dirty="0">
                <a:ln>
                  <a:noFill/>
                </a:ln>
                <a:solidFill>
                  <a:srgbClr val="000000"/>
                </a:solidFill>
                <a:effectLst/>
                <a:uLnTx/>
                <a:uFillTx/>
                <a:latin typeface="Calibri"/>
                <a:ea typeface="+mj-ea"/>
                <a:sym typeface="Georgia"/>
              </a:rPr>
              <a:t>Often not referred for systemic treatment, </a:t>
            </a:r>
            <a:r>
              <a:rPr kumimoji="0" lang="en-US" sz="2800" b="0" i="0" u="none" strike="noStrike" kern="0" cap="none" spc="0" normalizeH="0" baseline="0" noProof="0" dirty="0">
                <a:ln>
                  <a:noFill/>
                </a:ln>
                <a:solidFill>
                  <a:srgbClr val="000000"/>
                </a:solidFill>
                <a:effectLst/>
                <a:uLnTx/>
                <a:uFillTx/>
                <a:latin typeface="Calibri"/>
                <a:sym typeface="Georgia"/>
              </a:rPr>
              <a:t>deaths under-recognized </a:t>
            </a:r>
            <a:endParaRPr kumimoji="0" lang="en-US" sz="2800" b="0" i="0" u="none" strike="noStrike" kern="0" cap="none" spc="0" normalizeH="0" baseline="0" noProof="0" dirty="0">
              <a:ln>
                <a:noFill/>
              </a:ln>
              <a:solidFill>
                <a:srgbClr val="000000"/>
              </a:solidFill>
              <a:effectLst/>
              <a:uLnTx/>
              <a:uFillTx/>
              <a:latin typeface="Calibri"/>
              <a:ea typeface="+mj-ea"/>
              <a:sym typeface="Georgia"/>
            </a:endParaRPr>
          </a:p>
        </p:txBody>
      </p:sp>
      <p:sp>
        <p:nvSpPr>
          <p:cNvPr id="4" name="TextBox 3"/>
          <p:cNvSpPr txBox="1"/>
          <p:nvPr/>
        </p:nvSpPr>
        <p:spPr>
          <a:xfrm flipH="1">
            <a:off x="1817372" y="6256443"/>
            <a:ext cx="5170714"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rgbClr val="000000"/>
                </a:solidFill>
                <a:effectLst/>
                <a:uLnTx/>
                <a:uFillTx/>
                <a:latin typeface="Calibri"/>
                <a:cs typeface="Calibri"/>
                <a:sym typeface="Calibri"/>
              </a:rPr>
              <a:t>Karia</a:t>
            </a:r>
            <a:r>
              <a:rPr kumimoji="0" lang="en-US" sz="1800" b="0" i="0" u="none" strike="noStrike" kern="0" cap="none" spc="0" normalizeH="0" baseline="0" noProof="0" dirty="0">
                <a:ln>
                  <a:noFill/>
                </a:ln>
                <a:solidFill>
                  <a:srgbClr val="000000"/>
                </a:solidFill>
                <a:effectLst/>
                <a:uLnTx/>
                <a:uFillTx/>
                <a:latin typeface="Calibri"/>
                <a:cs typeface="Calibri"/>
                <a:sym typeface="Calibri"/>
              </a:rPr>
              <a:t>, Schmults et al, JAAD 2012</a:t>
            </a:r>
            <a:endParaRPr kumimoji="0" lang="en-US" sz="1800" b="0" i="0" u="none" strike="noStrike" kern="0" cap="none" spc="0" normalizeH="0" baseline="0" noProof="0" dirty="0">
              <a:ln>
                <a:noFill/>
              </a:ln>
              <a:solidFill>
                <a:srgbClr val="000000"/>
              </a:solidFill>
              <a:effectLst/>
              <a:uLnTx/>
              <a:uFillTx/>
              <a:latin typeface="Calibri"/>
              <a:ea typeface="+mj-ea"/>
              <a:cs typeface="Calibri"/>
              <a:sym typeface="Calibri"/>
            </a:endParaRPr>
          </a:p>
        </p:txBody>
      </p:sp>
    </p:spTree>
    <p:extLst>
      <p:ext uri="{BB962C8B-B14F-4D97-AF65-F5344CB8AC3E}">
        <p14:creationId xmlns:p14="http://schemas.microsoft.com/office/powerpoint/2010/main" val="533312883"/>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877562"/>
            <a:ext cx="8229600" cy="1066800"/>
          </a:xfrm>
        </p:spPr>
        <p:txBody>
          <a:bodyPr/>
          <a:lstStyle/>
          <a:p>
            <a:r>
              <a:rPr lang="en-US" dirty="0"/>
              <a:t>Best chance of cure is first chance</a:t>
            </a:r>
          </a:p>
        </p:txBody>
      </p:sp>
      <p:sp>
        <p:nvSpPr>
          <p:cNvPr id="3" name="Content Placeholder 2"/>
          <p:cNvSpPr>
            <a:spLocks noGrp="1"/>
          </p:cNvSpPr>
          <p:nvPr>
            <p:ph idx="1"/>
          </p:nvPr>
        </p:nvSpPr>
        <p:spPr>
          <a:xfrm>
            <a:off x="1247333" y="1672681"/>
            <a:ext cx="9169147" cy="3512638"/>
          </a:xfrm>
        </p:spPr>
        <p:txBody>
          <a:bodyPr>
            <a:noAutofit/>
          </a:bodyPr>
          <a:lstStyle/>
          <a:p>
            <a:endParaRPr lang="en-US" sz="3200" dirty="0">
              <a:latin typeface="+mj-lt"/>
            </a:endParaRPr>
          </a:p>
          <a:p>
            <a:r>
              <a:rPr lang="en-US" sz="3200" dirty="0">
                <a:latin typeface="+mj-lt"/>
              </a:rPr>
              <a:t>Cure rates &gt;95% with complete circumferential and peripheral and deep margin assessment (CCPDMA)</a:t>
            </a:r>
          </a:p>
          <a:p>
            <a:endParaRPr lang="en-US" sz="3200" dirty="0">
              <a:latin typeface="+mj-lt"/>
            </a:endParaRPr>
          </a:p>
          <a:p>
            <a:pPr lvl="1"/>
            <a:r>
              <a:rPr lang="en-US" sz="3200" dirty="0">
                <a:latin typeface="+mj-lt"/>
              </a:rPr>
              <a:t>NCCN recommends CCPDMA for high-risk CSCC</a:t>
            </a:r>
          </a:p>
          <a:p>
            <a:pPr lvl="1"/>
            <a:r>
              <a:rPr lang="en-US" sz="3200" dirty="0">
                <a:latin typeface="+mj-lt"/>
              </a:rPr>
              <a:t>Based on data showing superior cure with Mohs and other CCPDMA for high risk CSCC</a:t>
            </a:r>
          </a:p>
        </p:txBody>
      </p:sp>
      <p:sp>
        <p:nvSpPr>
          <p:cNvPr id="5" name="Footer Placeholder 1"/>
          <p:cNvSpPr>
            <a:spLocks noGrp="1"/>
          </p:cNvSpPr>
          <p:nvPr>
            <p:ph type="ftr" sz="quarter" idx="4294967295"/>
          </p:nvPr>
        </p:nvSpPr>
        <p:spPr>
          <a:xfrm>
            <a:off x="1775520" y="6133030"/>
            <a:ext cx="8640960" cy="417128"/>
          </a:xfrm>
          <a:prstGeom prst="rect">
            <a:avLst/>
          </a:prstGeom>
        </p:spPr>
        <p:txBody>
          <a:bodyPr vert="horz" lIns="91440" tIns="45720" rIns="91440" bIns="45720" rtlCol="0" anchor="ctr"/>
          <a:lstStyle>
            <a:lvl1pPr algn="ctr">
              <a:defRPr sz="1200">
                <a:solidFill>
                  <a:srgbClr val="002054"/>
                </a:solidFill>
              </a:defRPr>
            </a:lvl1p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Fraga</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S, Waldman A. et al. Complete margin assessment is superior to sectional assessment in surgically excised keratinocyte carcinoma: A systematic review. </a:t>
            </a:r>
            <a:r>
              <a:rPr kumimoji="0" lang="en-US" sz="1600" b="0" i="1" u="none" strike="noStrike" kern="0" cap="none" spc="0" normalizeH="0" baseline="0" noProof="0" dirty="0">
                <a:ln>
                  <a:noFill/>
                </a:ln>
                <a:solidFill>
                  <a:srgbClr val="000000"/>
                </a:solidFill>
                <a:effectLst/>
                <a:uLnTx/>
                <a:uFillTx/>
                <a:latin typeface="Calibri"/>
                <a:cs typeface="Calibri"/>
                <a:sym typeface="Calibri"/>
              </a:rPr>
              <a:t>Under review. </a:t>
            </a:r>
          </a:p>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rgbClr val="002054"/>
              </a:solidFill>
              <a:effectLst/>
              <a:uLnTx/>
              <a:uFillTx/>
              <a:latin typeface="Calibri"/>
              <a:cs typeface="Calibri"/>
              <a:sym typeface="Calibri"/>
            </a:endParaRPr>
          </a:p>
        </p:txBody>
      </p:sp>
    </p:spTree>
    <p:extLst>
      <p:ext uri="{BB962C8B-B14F-4D97-AF65-F5344CB8AC3E}">
        <p14:creationId xmlns:p14="http://schemas.microsoft.com/office/powerpoint/2010/main" val="1893773307"/>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3552" y="797011"/>
            <a:ext cx="9920611" cy="994172"/>
          </a:xfrm>
        </p:spPr>
        <p:txBody>
          <a:bodyPr>
            <a:normAutofit fontScale="90000"/>
          </a:bodyPr>
          <a:lstStyle/>
          <a:p>
            <a:r>
              <a:rPr lang="en-US" dirty="0"/>
              <a:t>Standard histology: only 1% of margin is seen</a:t>
            </a:r>
          </a:p>
        </p:txBody>
      </p:sp>
      <p:grpSp>
        <p:nvGrpSpPr>
          <p:cNvPr id="26" name="Group 25"/>
          <p:cNvGrpSpPr/>
          <p:nvPr/>
        </p:nvGrpSpPr>
        <p:grpSpPr>
          <a:xfrm>
            <a:off x="2434732" y="1829361"/>
            <a:ext cx="6764960" cy="4727784"/>
            <a:chOff x="1948072" y="1282110"/>
            <a:chExt cx="7594573" cy="5307571"/>
          </a:xfrm>
        </p:grpSpPr>
        <p:grpSp>
          <p:nvGrpSpPr>
            <p:cNvPr id="9" name="Group 8"/>
            <p:cNvGrpSpPr/>
            <p:nvPr/>
          </p:nvGrpSpPr>
          <p:grpSpPr>
            <a:xfrm>
              <a:off x="1948072" y="1282110"/>
              <a:ext cx="7594573" cy="5307571"/>
              <a:chOff x="2226368" y="1348371"/>
              <a:chExt cx="7594573" cy="5307571"/>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6368" y="1348371"/>
                <a:ext cx="7594573" cy="5307571"/>
              </a:xfrm>
              <a:prstGeom prst="rect">
                <a:avLst/>
              </a:prstGeom>
            </p:spPr>
          </p:pic>
          <p:sp>
            <p:nvSpPr>
              <p:cNvPr id="5" name="Down Arrow 4"/>
              <p:cNvSpPr/>
              <p:nvPr/>
            </p:nvSpPr>
            <p:spPr>
              <a:xfrm flipH="1">
                <a:off x="4723738" y="4002157"/>
                <a:ext cx="232577" cy="768626"/>
              </a:xfrm>
              <a:prstGeom prst="downArrow">
                <a:avLst/>
              </a:prstGeom>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Helvetica"/>
                  <a:cs typeface="Helvetica"/>
                  <a:sym typeface="Calibri"/>
                </a:endParaRPr>
              </a:p>
            </p:txBody>
          </p:sp>
          <p:sp>
            <p:nvSpPr>
              <p:cNvPr id="6" name="Down Arrow 5"/>
              <p:cNvSpPr/>
              <p:nvPr/>
            </p:nvSpPr>
            <p:spPr>
              <a:xfrm flipH="1">
                <a:off x="5638677" y="4114801"/>
                <a:ext cx="232577" cy="768626"/>
              </a:xfrm>
              <a:prstGeom prst="downArrow">
                <a:avLst/>
              </a:prstGeom>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Helvetica"/>
                  <a:cs typeface="Helvetica"/>
                  <a:sym typeface="Calibri"/>
                </a:endParaRPr>
              </a:p>
            </p:txBody>
          </p:sp>
          <p:sp>
            <p:nvSpPr>
              <p:cNvPr id="7" name="Down Arrow 6"/>
              <p:cNvSpPr/>
              <p:nvPr/>
            </p:nvSpPr>
            <p:spPr>
              <a:xfrm flipH="1">
                <a:off x="6903929" y="4154557"/>
                <a:ext cx="232577" cy="768626"/>
              </a:xfrm>
              <a:prstGeom prst="downArrow">
                <a:avLst/>
              </a:prstGeom>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Helvetica"/>
                  <a:cs typeface="Helvetica"/>
                  <a:sym typeface="Calibri"/>
                </a:endParaRPr>
              </a:p>
            </p:txBody>
          </p:sp>
          <p:sp>
            <p:nvSpPr>
              <p:cNvPr id="8" name="Down Arrow 7"/>
              <p:cNvSpPr/>
              <p:nvPr/>
            </p:nvSpPr>
            <p:spPr>
              <a:xfrm flipH="1">
                <a:off x="7758485" y="3823253"/>
                <a:ext cx="232577" cy="768626"/>
              </a:xfrm>
              <a:prstGeom prst="downArrow">
                <a:avLst/>
              </a:prstGeom>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Helvetica"/>
                  <a:cs typeface="Helvetica"/>
                  <a:sym typeface="Calibri"/>
                </a:endParaRPr>
              </a:p>
            </p:txBody>
          </p:sp>
        </p:grpSp>
        <p:cxnSp>
          <p:nvCxnSpPr>
            <p:cNvPr id="11" name="Straight Connector 10"/>
            <p:cNvCxnSpPr/>
            <p:nvPr/>
          </p:nvCxnSpPr>
          <p:spPr>
            <a:xfrm flipH="1">
              <a:off x="4572000" y="1577009"/>
              <a:ext cx="569843" cy="103366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450504" y="1437861"/>
              <a:ext cx="427377" cy="152219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549889" y="1473012"/>
              <a:ext cx="321573" cy="143786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311765" y="1590261"/>
              <a:ext cx="284712" cy="10174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561730" y="2637490"/>
              <a:ext cx="1" cy="9858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623415" y="2605938"/>
              <a:ext cx="11268" cy="10174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72488" y="2810446"/>
              <a:ext cx="11268" cy="10174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429972" y="2960051"/>
              <a:ext cx="41064" cy="975844"/>
            </a:xfrm>
            <a:prstGeom prst="line">
              <a:avLst/>
            </a:prstGeom>
            <a:ln w="381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8440183"/>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349" y="1788698"/>
            <a:ext cx="10267167" cy="4755440"/>
          </a:xfrm>
          <a:prstGeom prst="rect">
            <a:avLst/>
          </a:prstGeom>
        </p:spPr>
      </p:pic>
      <p:sp>
        <p:nvSpPr>
          <p:cNvPr id="3" name="Title 1"/>
          <p:cNvSpPr>
            <a:spLocks noGrp="1"/>
          </p:cNvSpPr>
          <p:nvPr>
            <p:ph type="title"/>
          </p:nvPr>
        </p:nvSpPr>
        <p:spPr>
          <a:xfrm>
            <a:off x="1652755" y="794526"/>
            <a:ext cx="9503761" cy="994172"/>
          </a:xfrm>
        </p:spPr>
        <p:txBody>
          <a:bodyPr>
            <a:normAutofit fontScale="90000"/>
          </a:bodyPr>
          <a:lstStyle/>
          <a:p>
            <a:r>
              <a:rPr lang="en-US" dirty="0"/>
              <a:t>Mohs histology: nearly 100% of margin is seen</a:t>
            </a:r>
          </a:p>
        </p:txBody>
      </p:sp>
    </p:spTree>
    <p:extLst>
      <p:ext uri="{BB962C8B-B14F-4D97-AF65-F5344CB8AC3E}">
        <p14:creationId xmlns:p14="http://schemas.microsoft.com/office/powerpoint/2010/main" val="2067581536"/>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1.jpeg" descr="C:\Users\cs119\AppData\Local\Microsoft\Windows\Temporary Internet Files\Content.Outlook\ZMLPVJKP\mr pre.jpg"/>
          <p:cNvPicPr>
            <a:picLocks noChangeAspect="1"/>
          </p:cNvPicPr>
          <p:nvPr/>
        </p:nvPicPr>
        <p:blipFill>
          <a:blip r:embed="rId2">
            <a:extLst/>
          </a:blip>
          <a:stretch>
            <a:fillRect/>
          </a:stretch>
        </p:blipFill>
        <p:spPr>
          <a:xfrm>
            <a:off x="0" y="-1"/>
            <a:ext cx="5897423" cy="4909625"/>
          </a:xfrm>
          <a:prstGeom prst="rect">
            <a:avLst/>
          </a:prstGeom>
          <a:ln w="12700">
            <a:miter lim="400000"/>
          </a:ln>
        </p:spPr>
      </p:pic>
      <p:pic>
        <p:nvPicPr>
          <p:cNvPr id="5" name="image20.jpeg" descr="C:\Users\cs119\AppData\Local\Microsoft\Windows\Temporary Internet Files\Content.Outlook\ZMLPVJKP\mr post.jpg"/>
          <p:cNvPicPr>
            <a:picLocks noChangeAspect="1"/>
          </p:cNvPicPr>
          <p:nvPr/>
        </p:nvPicPr>
        <p:blipFill>
          <a:blip r:embed="rId3">
            <a:extLst/>
          </a:blip>
          <a:stretch>
            <a:fillRect/>
          </a:stretch>
        </p:blipFill>
        <p:spPr>
          <a:xfrm>
            <a:off x="6654018" y="0"/>
            <a:ext cx="5565313" cy="4882230"/>
          </a:xfrm>
          <a:prstGeom prst="rect">
            <a:avLst/>
          </a:prstGeom>
          <a:ln w="12700">
            <a:miter lim="400000"/>
          </a:ln>
        </p:spPr>
      </p:pic>
      <p:pic>
        <p:nvPicPr>
          <p:cNvPr id="6" name="image12.jpeg" descr="perineural scc2"/>
          <p:cNvPicPr>
            <a:picLocks noChangeAspect="1"/>
          </p:cNvPicPr>
          <p:nvPr/>
        </p:nvPicPr>
        <p:blipFill>
          <a:blip r:embed="rId4">
            <a:extLst/>
          </a:blip>
          <a:stretch>
            <a:fillRect/>
          </a:stretch>
        </p:blipFill>
        <p:spPr>
          <a:xfrm>
            <a:off x="4068271" y="0"/>
            <a:ext cx="4078015" cy="3026653"/>
          </a:xfrm>
          <a:prstGeom prst="rect">
            <a:avLst/>
          </a:prstGeom>
          <a:ln w="12700">
            <a:miter lim="400000"/>
          </a:ln>
        </p:spPr>
      </p:pic>
    </p:spTree>
    <p:extLst>
      <p:ext uri="{BB962C8B-B14F-4D97-AF65-F5344CB8AC3E}">
        <p14:creationId xmlns:p14="http://schemas.microsoft.com/office/powerpoint/2010/main" val="1070115991"/>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title"/>
          </p:nvPr>
        </p:nvSpPr>
        <p:spPr>
          <a:xfrm>
            <a:off x="444304" y="678541"/>
            <a:ext cx="8229600" cy="1066800"/>
          </a:xfrm>
          <a:prstGeom prst="rect">
            <a:avLst/>
          </a:prstGeom>
        </p:spPr>
        <p:txBody>
          <a:bodyPr>
            <a:normAutofit fontScale="90000"/>
          </a:bodyPr>
          <a:lstStyle>
            <a:lvl1pPr defTabSz="758951">
              <a:defRPr sz="3300"/>
            </a:lvl1pPr>
          </a:lstStyle>
          <a:p>
            <a:r>
              <a:rPr dirty="0"/>
              <a:t>Brigham and Women’s Hospital (BWH) </a:t>
            </a:r>
            <a:br>
              <a:rPr lang="en-US" dirty="0"/>
            </a:br>
            <a:r>
              <a:rPr dirty="0"/>
              <a:t>SCC staging system</a:t>
            </a:r>
          </a:p>
        </p:txBody>
      </p:sp>
      <p:sp>
        <p:nvSpPr>
          <p:cNvPr id="230" name="Shape 230"/>
          <p:cNvSpPr>
            <a:spLocks noGrp="1"/>
          </p:cNvSpPr>
          <p:nvPr>
            <p:ph type="body" idx="1"/>
          </p:nvPr>
        </p:nvSpPr>
        <p:spPr>
          <a:xfrm>
            <a:off x="418904" y="1413803"/>
            <a:ext cx="8255000" cy="4800598"/>
          </a:xfrm>
          <a:prstGeom prst="rect">
            <a:avLst/>
          </a:prstGeom>
        </p:spPr>
        <p:txBody>
          <a:bodyPr>
            <a:normAutofit/>
          </a:bodyPr>
          <a:lstStyle/>
          <a:p>
            <a:pPr marL="350519" indent="-245363" defTabSz="877822">
              <a:spcBef>
                <a:spcPts val="200"/>
              </a:spcBef>
              <a:defRPr sz="2600"/>
            </a:pPr>
            <a:endParaRPr dirty="0"/>
          </a:p>
          <a:p>
            <a:pPr marL="350519" indent="-245363" defTabSz="877822">
              <a:spcBef>
                <a:spcPts val="200"/>
              </a:spcBef>
              <a:defRPr sz="2600" b="1" u="sng"/>
            </a:pPr>
            <a:r>
              <a:rPr dirty="0">
                <a:latin typeface="+mj-lt"/>
              </a:rPr>
              <a:t>3Ds and large-caliber PNI</a:t>
            </a:r>
          </a:p>
          <a:p>
            <a:pPr marL="630936" lvl="1" indent="-236220" defTabSz="877822">
              <a:spcBef>
                <a:spcPts val="200"/>
              </a:spcBef>
              <a:buClr>
                <a:schemeClr val="accent2"/>
              </a:buClr>
              <a:defRPr sz="2400">
                <a:solidFill>
                  <a:schemeClr val="accent2"/>
                </a:solidFill>
              </a:defRPr>
            </a:pPr>
            <a:r>
              <a:rPr dirty="0">
                <a:latin typeface="+mj-lt"/>
              </a:rPr>
              <a:t>Clinical </a:t>
            </a:r>
            <a:r>
              <a:rPr b="1" u="sng" dirty="0">
                <a:latin typeface="+mj-lt"/>
              </a:rPr>
              <a:t>D</a:t>
            </a:r>
            <a:r>
              <a:rPr dirty="0">
                <a:latin typeface="+mj-lt"/>
              </a:rPr>
              <a:t>iameter 2cm or larger</a:t>
            </a:r>
          </a:p>
          <a:p>
            <a:pPr marL="630936" lvl="1" indent="-236220" defTabSz="877822">
              <a:spcBef>
                <a:spcPts val="200"/>
              </a:spcBef>
              <a:buClr>
                <a:schemeClr val="accent2"/>
              </a:buClr>
              <a:defRPr sz="2400" b="1" u="sng">
                <a:solidFill>
                  <a:schemeClr val="accent2"/>
                </a:solidFill>
              </a:defRPr>
            </a:pPr>
            <a:r>
              <a:rPr dirty="0">
                <a:latin typeface="+mj-lt"/>
              </a:rPr>
              <a:t>D</a:t>
            </a:r>
            <a:r>
              <a:rPr b="0" u="none" dirty="0">
                <a:latin typeface="+mj-lt"/>
              </a:rPr>
              <a:t>epth beyond fat</a:t>
            </a:r>
          </a:p>
          <a:p>
            <a:pPr marL="630936" lvl="1" indent="-236220" defTabSz="877822">
              <a:spcBef>
                <a:spcPts val="200"/>
              </a:spcBef>
              <a:buClr>
                <a:schemeClr val="accent2"/>
              </a:buClr>
              <a:defRPr sz="2400">
                <a:solidFill>
                  <a:schemeClr val="accent2"/>
                </a:solidFill>
              </a:defRPr>
            </a:pPr>
            <a:r>
              <a:rPr dirty="0">
                <a:latin typeface="+mj-lt"/>
              </a:rPr>
              <a:t>Poor </a:t>
            </a:r>
            <a:r>
              <a:rPr b="1" u="sng" dirty="0">
                <a:latin typeface="+mj-lt"/>
              </a:rPr>
              <a:t>D</a:t>
            </a:r>
            <a:r>
              <a:rPr dirty="0">
                <a:latin typeface="+mj-lt"/>
              </a:rPr>
              <a:t>ifferentiation</a:t>
            </a:r>
          </a:p>
          <a:p>
            <a:pPr marL="630936" lvl="1" indent="-236220" defTabSz="877822">
              <a:spcBef>
                <a:spcPts val="200"/>
              </a:spcBef>
              <a:buClr>
                <a:schemeClr val="accent2"/>
              </a:buClr>
              <a:defRPr sz="2400">
                <a:solidFill>
                  <a:schemeClr val="accent2"/>
                </a:solidFill>
              </a:defRPr>
            </a:pPr>
            <a:r>
              <a:rPr dirty="0">
                <a:latin typeface="+mj-lt"/>
              </a:rPr>
              <a:t>Perineural invasion (</a:t>
            </a:r>
            <a:r>
              <a:rPr b="1" u="sng" dirty="0">
                <a:latin typeface="+mj-lt"/>
              </a:rPr>
              <a:t>PNI</a:t>
            </a:r>
            <a:r>
              <a:rPr dirty="0">
                <a:latin typeface="+mj-lt"/>
              </a:rPr>
              <a:t>) of nerve(s) ≥0.1mm in caliber</a:t>
            </a:r>
            <a:endParaRPr lang="en-US" dirty="0">
              <a:latin typeface="+mj-lt"/>
            </a:endParaRPr>
          </a:p>
          <a:p>
            <a:pPr marL="630936" lvl="1" indent="-236220" defTabSz="877822">
              <a:spcBef>
                <a:spcPts val="200"/>
              </a:spcBef>
              <a:buClr>
                <a:schemeClr val="accent2"/>
              </a:buClr>
              <a:defRPr sz="2400">
                <a:solidFill>
                  <a:schemeClr val="accent2"/>
                </a:solidFill>
              </a:defRPr>
            </a:pPr>
            <a:endParaRPr dirty="0">
              <a:latin typeface="+mj-lt"/>
            </a:endParaRPr>
          </a:p>
          <a:p>
            <a:pPr marL="350519" indent="-245363" defTabSz="877822">
              <a:spcBef>
                <a:spcPts val="200"/>
              </a:spcBef>
              <a:defRPr sz="2300"/>
            </a:pPr>
            <a:r>
              <a:rPr dirty="0">
                <a:latin typeface="+mj-lt"/>
              </a:rPr>
              <a:t>T2b = 2-3 factors</a:t>
            </a:r>
          </a:p>
          <a:p>
            <a:pPr marL="350519" indent="-245363" defTabSz="877822">
              <a:spcBef>
                <a:spcPts val="200"/>
              </a:spcBef>
              <a:defRPr sz="2300"/>
            </a:pPr>
            <a:r>
              <a:rPr dirty="0">
                <a:latin typeface="+mj-lt"/>
              </a:rPr>
              <a:t>T3 = 4 factors or any bone invasion</a:t>
            </a:r>
            <a:endParaRPr lang="en-US" dirty="0">
              <a:latin typeface="+mj-lt"/>
            </a:endParaRPr>
          </a:p>
          <a:p>
            <a:pPr marL="350519" indent="-245363" defTabSz="877822">
              <a:spcBef>
                <a:spcPts val="200"/>
              </a:spcBef>
              <a:defRPr sz="2300"/>
            </a:pPr>
            <a:endParaRPr lang="en-US" dirty="0">
              <a:latin typeface="+mj-lt"/>
            </a:endParaRPr>
          </a:p>
          <a:p>
            <a:pPr marL="350519" indent="-245363" defTabSz="877822">
              <a:spcBef>
                <a:spcPts val="200"/>
              </a:spcBef>
              <a:defRPr sz="2300"/>
            </a:pPr>
            <a:r>
              <a:rPr lang="en-US" dirty="0">
                <a:latin typeface="+mj-lt"/>
              </a:rPr>
              <a:t>25% (16-35%) risk of nodal </a:t>
            </a:r>
            <a:r>
              <a:rPr lang="en-US" dirty="0" err="1">
                <a:latin typeface="+mj-lt"/>
              </a:rPr>
              <a:t>mets</a:t>
            </a:r>
            <a:endParaRPr lang="en-US" dirty="0">
              <a:latin typeface="+mj-lt"/>
            </a:endParaRPr>
          </a:p>
          <a:p>
            <a:pPr marL="350519" indent="-245363" defTabSz="877822">
              <a:spcBef>
                <a:spcPts val="200"/>
              </a:spcBef>
              <a:defRPr sz="2300"/>
            </a:pPr>
            <a:r>
              <a:rPr lang="en-US" dirty="0">
                <a:latin typeface="+mj-lt"/>
              </a:rPr>
              <a:t>22% (13-34%) risk of death</a:t>
            </a:r>
            <a:endParaRPr dirty="0">
              <a:latin typeface="+mj-lt"/>
            </a:endParaRPr>
          </a:p>
        </p:txBody>
      </p:sp>
      <p:sp>
        <p:nvSpPr>
          <p:cNvPr id="231" name="Shape 231"/>
          <p:cNvSpPr/>
          <p:nvPr/>
        </p:nvSpPr>
        <p:spPr>
          <a:xfrm>
            <a:off x="219222" y="6345925"/>
            <a:ext cx="4819585" cy="400105"/>
          </a:xfrm>
          <a:prstGeom prst="rect">
            <a:avLst/>
          </a:prstGeom>
          <a:ln w="12700">
            <a:miter lim="400000"/>
          </a:ln>
          <a:extLst>
            <a:ext uri="{C572A759-6A51-4108-AA02-DFA0A04FC94B}">
              <ma14:wrappingTextBoxFlag xmlns="" xmlns:ma14="http://schemas.microsoft.com/office/mac/drawingml/2011/main" val="1"/>
            </a:ext>
          </a:extLst>
        </p:spPr>
        <p:txBody>
          <a:bodyPr wrap="none" lIns="45718" tIns="45718" rIns="45718" bIns="45718">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2000">
                <a:latin typeface="Georgia"/>
                <a:ea typeface="Georgia"/>
                <a:cs typeface="Georgia"/>
                <a:sym typeface="Georgia"/>
              </a:defRPr>
            </a:pPr>
            <a:r>
              <a:rPr kumimoji="0" sz="2000" b="0" i="0" u="none" strike="noStrike" kern="0" cap="none" spc="0" normalizeH="0" baseline="0" noProof="0">
                <a:ln>
                  <a:noFill/>
                </a:ln>
                <a:solidFill>
                  <a:srgbClr val="000000"/>
                </a:solidFill>
                <a:effectLst/>
                <a:uLnTx/>
                <a:uFillTx/>
                <a:latin typeface="Calibri"/>
                <a:sym typeface="Georgia"/>
              </a:rPr>
              <a:t>Karia</a:t>
            </a:r>
            <a:r>
              <a:rPr kumimoji="0" sz="2000" b="0" i="0" u="none" strike="noStrike" kern="0" cap="none" spc="0" normalizeH="0" baseline="0" noProof="0" dirty="0">
                <a:ln>
                  <a:noFill/>
                </a:ln>
                <a:solidFill>
                  <a:srgbClr val="000000"/>
                </a:solidFill>
                <a:effectLst/>
                <a:uLnTx/>
                <a:uFillTx/>
                <a:latin typeface="Calibri"/>
                <a:sym typeface="Georgia"/>
              </a:rPr>
              <a:t>, Schmults et al, J Clinical Oncology 2013</a:t>
            </a:r>
          </a:p>
        </p:txBody>
      </p:sp>
    </p:spTree>
    <p:extLst>
      <p:ext uri="{BB962C8B-B14F-4D97-AF65-F5344CB8AC3E}">
        <p14:creationId xmlns:p14="http://schemas.microsoft.com/office/powerpoint/2010/main" val="93779591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p:cNvSpPr>
          <p:nvPr>
            <p:ph type="title" idx="4294967295"/>
          </p:nvPr>
        </p:nvSpPr>
        <p:spPr>
          <a:xfrm>
            <a:off x="1446245" y="572398"/>
            <a:ext cx="9876454" cy="2212779"/>
          </a:xfrm>
          <a:prstGeom prst="rect">
            <a:avLst/>
          </a:prstGeom>
        </p:spPr>
        <p:txBody>
          <a:bodyPr/>
          <a:lstStyle>
            <a:lvl1pPr marR="81279">
              <a:defRPr sz="4300" b="1"/>
            </a:lvl1pPr>
          </a:lstStyle>
          <a:p>
            <a:b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Expanding the Immunotherapeutic Toolkit </a:t>
            </a:r>
            <a:b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for Late Stage Skin Cancer</a:t>
            </a:r>
            <a:br>
              <a:rPr lang="en-US" b="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br>
              <a:rPr lang="en-US" b="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Focus on the Rationale and Evidence-Based Role for PD-1 Targeted Immune Checkpoint Inhibition—Defining Unmet Needs in a Challenging Patient Population</a:t>
            </a:r>
            <a:br>
              <a:rPr lang="en-US"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endParaRPr sz="2800" b="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5" name="Text Box 5"/>
          <p:cNvSpPr txBox="1">
            <a:spLocks noChangeArrowheads="1"/>
          </p:cNvSpPr>
          <p:nvPr/>
        </p:nvSpPr>
        <p:spPr bwMode="auto">
          <a:xfrm>
            <a:off x="1736871" y="0"/>
            <a:ext cx="10137289" cy="1015663"/>
          </a:xfrm>
          <a:prstGeom prst="rect">
            <a:avLst/>
          </a:prstGeom>
          <a:noFill/>
          <a:ln w="9525">
            <a:noFill/>
            <a:miter lim="800000"/>
            <a:headEnd/>
            <a:tailEnd/>
          </a:ln>
          <a:effectLst/>
        </p:spPr>
        <p:txBody>
          <a:bodyPr wrap="square">
            <a:spAutoFit/>
          </a:bodyPr>
          <a:lstStyle>
            <a:lvl1pPr>
              <a:defRPr sz="2400">
                <a:solidFill>
                  <a:schemeClr val="tx1"/>
                </a:solidFill>
                <a:latin typeface="Verdana" pitchFamily="34" charset="0"/>
                <a:ea typeface="ＭＳ Ｐゴシック" pitchFamily="34" charset="-128"/>
              </a:defRPr>
            </a:lvl1pPr>
            <a:lvl2pPr marL="37931725" indent="-37474525">
              <a:defRPr sz="2400">
                <a:solidFill>
                  <a:schemeClr val="tx1"/>
                </a:solidFill>
                <a:latin typeface="Verdana" pitchFamily="34" charset="0"/>
                <a:ea typeface="ＭＳ Ｐゴシック" pitchFamily="34" charset="-128"/>
              </a:defRPr>
            </a:lvl2pPr>
            <a:lvl3pPr>
              <a:defRPr sz="2400">
                <a:solidFill>
                  <a:schemeClr val="tx1"/>
                </a:solidFill>
                <a:latin typeface="Verdana" pitchFamily="34" charset="0"/>
                <a:ea typeface="ＭＳ Ｐゴシック" pitchFamily="34" charset="-128"/>
              </a:defRPr>
            </a:lvl3pPr>
            <a:lvl4pPr>
              <a:defRPr sz="2400">
                <a:solidFill>
                  <a:schemeClr val="tx1"/>
                </a:solidFill>
                <a:latin typeface="Verdana" pitchFamily="34" charset="0"/>
                <a:ea typeface="ＭＳ Ｐゴシック" pitchFamily="34" charset="-128"/>
              </a:defRPr>
            </a:lvl4pPr>
            <a:lvl5pPr>
              <a:defRPr sz="2400">
                <a:solidFill>
                  <a:schemeClr val="tx1"/>
                </a:solidFill>
                <a:latin typeface="Verdana"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A Year 2019 Immuno-Oncology, Data-to-Practice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34" charset="-128"/>
                <a:cs typeface="Tahoma"/>
                <a:sym typeface="Helvetica"/>
              </a:rPr>
              <a:t>Cutaneous Carcinoma Update </a:t>
            </a:r>
          </a:p>
        </p:txBody>
      </p:sp>
      <p:sp>
        <p:nvSpPr>
          <p:cNvPr id="6" name="Subtitle 2">
            <a:extLst>
              <a:ext uri="{FF2B5EF4-FFF2-40B4-BE49-F238E27FC236}">
                <a16:creationId xmlns:a16="http://schemas.microsoft.com/office/drawing/2014/main" id="{D128BB62-9F31-48B7-A84B-EE86D633515F}"/>
              </a:ext>
            </a:extLst>
          </p:cNvPr>
          <p:cNvSpPr txBox="1">
            <a:spLocks/>
          </p:cNvSpPr>
          <p:nvPr/>
        </p:nvSpPr>
        <p:spPr bwMode="auto">
          <a:xfrm>
            <a:off x="1649189" y="4702475"/>
            <a:ext cx="9144000" cy="1655762"/>
          </a:xfrm>
          <a:prstGeom prst="rect">
            <a:avLst/>
          </a:prstGeom>
          <a:noFill/>
          <a:ln w="12700">
            <a:noFill/>
            <a:miter lim="800000"/>
            <a:headEnd/>
            <a:tailEnd/>
          </a:ln>
          <a:effectLst/>
        </p:spPr>
        <p:txBody>
          <a:bodyPr vert="horz" wrap="square" lIns="91388" tIns="91388" rIns="45694" bIns="45694" numCol="1" anchor="t" anchorCtr="0" compatLnSpc="1">
            <a:prstTxWarp prst="textNoShape">
              <a:avLst/>
            </a:prstTxWarp>
            <a:noAutofit/>
          </a:bodyPr>
          <a:lstStyle>
            <a:lvl1pPr marL="341122" indent="-341122"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ＭＳ Ｐゴシック" pitchFamily="34" charset="-128"/>
                <a:cs typeface="+mn-cs"/>
              </a:defRPr>
            </a:lvl1pPr>
            <a:lvl2pPr marL="801237" indent="-345880"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116" indent="-231643" algn="l" rtl="0" eaLnBrk="0" fontAlgn="base" hangingPunct="0">
              <a:lnSpc>
                <a:spcPct val="95000"/>
              </a:lnSpc>
              <a:spcBef>
                <a:spcPct val="15000"/>
              </a:spcBef>
              <a:spcAft>
                <a:spcPct val="0"/>
              </a:spcAft>
              <a:buClr>
                <a:schemeClr val="tx2"/>
              </a:buClr>
              <a:buFont typeface="Times" pitchFamily="-84" charset="0"/>
              <a:buChar char="•"/>
              <a:defRPr sz="2600" i="1">
                <a:solidFill>
                  <a:schemeClr val="tx1"/>
                </a:solidFill>
                <a:effectLst>
                  <a:outerShdw blurRad="38100" dist="38100" dir="2700000" algn="tl">
                    <a:srgbClr val="000000"/>
                  </a:outerShdw>
                </a:effectLst>
                <a:latin typeface="+mn-lt"/>
                <a:ea typeface="+mn-ea"/>
                <a:cs typeface="+mn-cs"/>
              </a:defRPr>
            </a:lvl3pPr>
            <a:lvl4pPr marL="1710360"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1999126" indent="-171353"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606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3011"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69948"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6894" indent="-171353"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0" indent="0" algn="ctr">
              <a:lnSpc>
                <a:spcPct val="100000"/>
              </a:lnSpc>
              <a:spcBef>
                <a:spcPts val="0"/>
              </a:spcBef>
              <a:buNone/>
            </a:pP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Todd E. Schlesinger, MD, FAAD - Program Chair</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Dermatology and Laser Center of Charleston </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Research Center of the Carolinas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Instructor, University at Buffalo Department of Dermatology</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Assistant Clinical Professor, Medical University of South Carolina Department of Family Medicine</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Clinical Preceptor, Medical University of South Carolina College of Health Professions</a:t>
            </a:r>
          </a:p>
          <a:p>
            <a:pPr marL="0" indent="0" algn="ctr">
              <a:lnSpc>
                <a:spcPct val="100000"/>
              </a:lnSpc>
              <a:spcBef>
                <a:spcPts val="0"/>
              </a:spcBef>
              <a:buNone/>
            </a:pPr>
            <a:r>
              <a:rPr lang="en-US" sz="18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Charleston, SC</a:t>
            </a:r>
          </a:p>
        </p:txBody>
      </p:sp>
    </p:spTree>
    <p:extLst>
      <p:ext uri="{BB962C8B-B14F-4D97-AF65-F5344CB8AC3E}">
        <p14:creationId xmlns:p14="http://schemas.microsoft.com/office/powerpoint/2010/main" val="1701361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671" y="719831"/>
            <a:ext cx="10321447" cy="994172"/>
          </a:xfrm>
        </p:spPr>
        <p:txBody>
          <a:bodyPr>
            <a:normAutofit/>
          </a:bodyPr>
          <a:lstStyle/>
          <a:p>
            <a:r>
              <a:rPr lang="en-US" dirty="0"/>
              <a:t>Mohs has a high cure rate for BWH T2b SCC</a:t>
            </a:r>
          </a:p>
        </p:txBody>
      </p:sp>
      <p:graphicFrame>
        <p:nvGraphicFramePr>
          <p:cNvPr id="6" name="Content Placeholder 5"/>
          <p:cNvGraphicFramePr>
            <a:graphicFrameLocks noGrp="1"/>
          </p:cNvGraphicFramePr>
          <p:nvPr>
            <p:ph idx="1"/>
            <p:extLst/>
          </p:nvPr>
        </p:nvGraphicFramePr>
        <p:xfrm>
          <a:off x="2307771" y="2256249"/>
          <a:ext cx="7176395" cy="3100816"/>
        </p:xfrm>
        <a:graphic>
          <a:graphicData uri="http://schemas.openxmlformats.org/drawingml/2006/table">
            <a:tbl>
              <a:tblPr firstRow="1" firstCol="1" bandRow="1">
                <a:tableStyleId>{5C22544A-7EE6-4342-B048-85BDC9FD1C3A}</a:tableStyleId>
              </a:tblPr>
              <a:tblGrid>
                <a:gridCol w="1538516">
                  <a:extLst>
                    <a:ext uri="{9D8B030D-6E8A-4147-A177-3AD203B41FA5}">
                      <a16:colId xmlns:a16="http://schemas.microsoft.com/office/drawing/2014/main" val="20000"/>
                    </a:ext>
                  </a:extLst>
                </a:gridCol>
                <a:gridCol w="1451428">
                  <a:extLst>
                    <a:ext uri="{9D8B030D-6E8A-4147-A177-3AD203B41FA5}">
                      <a16:colId xmlns:a16="http://schemas.microsoft.com/office/drawing/2014/main" val="20001"/>
                    </a:ext>
                  </a:extLst>
                </a:gridCol>
                <a:gridCol w="1480457">
                  <a:extLst>
                    <a:ext uri="{9D8B030D-6E8A-4147-A177-3AD203B41FA5}">
                      <a16:colId xmlns:a16="http://schemas.microsoft.com/office/drawing/2014/main" val="20002"/>
                    </a:ext>
                  </a:extLst>
                </a:gridCol>
                <a:gridCol w="1364343">
                  <a:extLst>
                    <a:ext uri="{9D8B030D-6E8A-4147-A177-3AD203B41FA5}">
                      <a16:colId xmlns:a16="http://schemas.microsoft.com/office/drawing/2014/main" val="20003"/>
                    </a:ext>
                  </a:extLst>
                </a:gridCol>
                <a:gridCol w="1341651">
                  <a:extLst>
                    <a:ext uri="{9D8B030D-6E8A-4147-A177-3AD203B41FA5}">
                      <a16:colId xmlns:a16="http://schemas.microsoft.com/office/drawing/2014/main" val="20004"/>
                    </a:ext>
                  </a:extLst>
                </a:gridCol>
              </a:tblGrid>
              <a:tr h="815351">
                <a:tc>
                  <a:txBody>
                    <a:bodyPr/>
                    <a:lstStyle/>
                    <a:p>
                      <a:pPr marL="0" marR="0">
                        <a:spcBef>
                          <a:spcPts val="0"/>
                        </a:spcBef>
                        <a:spcAft>
                          <a:spcPts val="0"/>
                        </a:spcAft>
                      </a:pPr>
                      <a:r>
                        <a:rPr lang="en-US" sz="1800" dirty="0">
                          <a:effectLst/>
                        </a:rPr>
                        <a:t>BWH T Stage</a:t>
                      </a:r>
                      <a:endParaRPr lang="en-US" sz="1800" dirty="0">
                        <a:effectLst/>
                        <a:latin typeface="Times New Roman" charset="0"/>
                        <a:ea typeface="Times New Roman" charset="0"/>
                      </a:endParaRPr>
                    </a:p>
                  </a:txBody>
                  <a:tcPr marL="51435" marR="51435" marT="0" marB="0" anchor="ctr"/>
                </a:tc>
                <a:tc>
                  <a:txBody>
                    <a:bodyPr/>
                    <a:lstStyle/>
                    <a:p>
                      <a:pPr marL="0" marR="0">
                        <a:spcBef>
                          <a:spcPts val="0"/>
                        </a:spcBef>
                        <a:spcAft>
                          <a:spcPts val="0"/>
                        </a:spcAft>
                      </a:pPr>
                      <a:r>
                        <a:rPr lang="en-US" sz="1800" dirty="0">
                          <a:effectLst/>
                        </a:rPr>
                        <a:t>Number (%)</a:t>
                      </a:r>
                      <a:endParaRPr lang="en-US" sz="1800" dirty="0">
                        <a:effectLst/>
                        <a:latin typeface="Times New Roman" charset="0"/>
                        <a:ea typeface="Times New Roman" charset="0"/>
                      </a:endParaRPr>
                    </a:p>
                  </a:txBody>
                  <a:tcPr marL="51435" marR="51435" marT="0" marB="0" anchor="ctr"/>
                </a:tc>
                <a:tc>
                  <a:txBody>
                    <a:bodyPr/>
                    <a:lstStyle/>
                    <a:p>
                      <a:pPr marL="0" marR="0">
                        <a:spcBef>
                          <a:spcPts val="0"/>
                        </a:spcBef>
                        <a:spcAft>
                          <a:spcPts val="0"/>
                        </a:spcAft>
                      </a:pPr>
                      <a:r>
                        <a:rPr lang="en-US" sz="1800" dirty="0">
                          <a:effectLst/>
                        </a:rPr>
                        <a:t>Local Recurrence</a:t>
                      </a:r>
                      <a:endParaRPr lang="en-US" sz="1800" dirty="0">
                        <a:effectLst/>
                        <a:latin typeface="Times New Roman" charset="0"/>
                        <a:ea typeface="Times New Roman" charset="0"/>
                      </a:endParaRPr>
                    </a:p>
                  </a:txBody>
                  <a:tcPr marL="51435" marR="51435" marT="0" marB="0" anchor="ctr"/>
                </a:tc>
                <a:tc>
                  <a:txBody>
                    <a:bodyPr/>
                    <a:lstStyle/>
                    <a:p>
                      <a:pPr marL="0" marR="0">
                        <a:spcBef>
                          <a:spcPts val="0"/>
                        </a:spcBef>
                        <a:spcAft>
                          <a:spcPts val="0"/>
                        </a:spcAft>
                      </a:pPr>
                      <a:r>
                        <a:rPr lang="en-US" sz="1800" dirty="0">
                          <a:effectLst/>
                        </a:rPr>
                        <a:t>Nodal Metastasis</a:t>
                      </a:r>
                      <a:endParaRPr lang="en-US" sz="1800" dirty="0">
                        <a:effectLst/>
                        <a:latin typeface="Times New Roman" charset="0"/>
                        <a:ea typeface="Times New Roman" charset="0"/>
                      </a:endParaRPr>
                    </a:p>
                  </a:txBody>
                  <a:tcPr marL="51435" marR="51435" marT="0" marB="0" anchor="ctr"/>
                </a:tc>
                <a:tc>
                  <a:txBody>
                    <a:bodyPr/>
                    <a:lstStyle/>
                    <a:p>
                      <a:pPr marL="0" marR="0">
                        <a:spcBef>
                          <a:spcPts val="0"/>
                        </a:spcBef>
                        <a:spcAft>
                          <a:spcPts val="0"/>
                        </a:spcAft>
                      </a:pPr>
                      <a:r>
                        <a:rPr lang="en-US" sz="1800" dirty="0">
                          <a:effectLst/>
                        </a:rPr>
                        <a:t>Death from </a:t>
                      </a:r>
                      <a:r>
                        <a:rPr lang="en-US" sz="1800" dirty="0" err="1">
                          <a:effectLst/>
                        </a:rPr>
                        <a:t>cSCC</a:t>
                      </a:r>
                      <a:endParaRPr lang="en-US" sz="1800" dirty="0">
                        <a:effectLst/>
                        <a:latin typeface="Times New Roman" charset="0"/>
                        <a:ea typeface="Times New Roman" charset="0"/>
                      </a:endParaRPr>
                    </a:p>
                  </a:txBody>
                  <a:tcPr marL="51435" marR="51435" marT="0" marB="0" anchor="ctr"/>
                </a:tc>
                <a:extLst>
                  <a:ext uri="{0D108BD9-81ED-4DB2-BD59-A6C34878D82A}">
                    <a16:rowId xmlns:a16="http://schemas.microsoft.com/office/drawing/2014/main" val="10000"/>
                  </a:ext>
                </a:extLst>
              </a:tr>
              <a:tr h="484333">
                <a:tc>
                  <a:txBody>
                    <a:bodyPr/>
                    <a:lstStyle/>
                    <a:p>
                      <a:pPr marL="0" marR="0" algn="ctr">
                        <a:spcBef>
                          <a:spcPts val="0"/>
                        </a:spcBef>
                        <a:spcAft>
                          <a:spcPts val="0"/>
                        </a:spcAft>
                      </a:pPr>
                      <a:r>
                        <a:rPr lang="en-US" sz="1800" b="0" baseline="0" dirty="0" err="1">
                          <a:solidFill>
                            <a:schemeClr val="bg1"/>
                          </a:solidFill>
                          <a:effectLst/>
                          <a:latin typeface="+mn-lt"/>
                        </a:rPr>
                        <a:t>Karia</a:t>
                      </a:r>
                      <a:r>
                        <a:rPr lang="en-US" sz="1800" b="0" baseline="0" dirty="0">
                          <a:solidFill>
                            <a:schemeClr val="bg1"/>
                          </a:solidFill>
                          <a:effectLst/>
                          <a:latin typeface="+mn-lt"/>
                        </a:rPr>
                        <a:t> </a:t>
                      </a:r>
                      <a:r>
                        <a:rPr lang="en-US" sz="1800" b="0" dirty="0">
                          <a:solidFill>
                            <a:schemeClr val="bg1"/>
                          </a:solidFill>
                          <a:effectLst/>
                          <a:latin typeface="+mn-lt"/>
                        </a:rPr>
                        <a:t>T2b</a:t>
                      </a:r>
                    </a:p>
                    <a:p>
                      <a:pPr marL="0" marR="0" algn="ctr">
                        <a:spcBef>
                          <a:spcPts val="0"/>
                        </a:spcBef>
                        <a:spcAft>
                          <a:spcPts val="0"/>
                        </a:spcAft>
                      </a:pPr>
                      <a:r>
                        <a:rPr lang="en-US" sz="1800" b="0" dirty="0">
                          <a:solidFill>
                            <a:schemeClr val="bg1"/>
                          </a:solidFill>
                          <a:effectLst/>
                          <a:latin typeface="+mn-lt"/>
                          <a:ea typeface="Times New Roman" charset="0"/>
                        </a:rPr>
                        <a:t>Mostly WLE</a:t>
                      </a:r>
                    </a:p>
                  </a:txBody>
                  <a:tcPr marL="51435" marR="51435" marT="0" marB="0" anchor="ctr"/>
                </a:tc>
                <a:tc>
                  <a:txBody>
                    <a:bodyPr/>
                    <a:lstStyle/>
                    <a:p>
                      <a:pPr marL="0" marR="0">
                        <a:spcBef>
                          <a:spcPts val="0"/>
                        </a:spcBef>
                        <a:spcAft>
                          <a:spcPts val="0"/>
                        </a:spcAft>
                      </a:pPr>
                      <a:r>
                        <a:rPr lang="en-US" sz="1800" dirty="0">
                          <a:solidFill>
                            <a:schemeClr val="tx1"/>
                          </a:solidFill>
                          <a:effectLst/>
                          <a:latin typeface="+mn-lt"/>
                          <a:ea typeface="Times New Roman" charset="0"/>
                        </a:rPr>
                        <a:t>86 (5%)</a:t>
                      </a:r>
                    </a:p>
                  </a:txBody>
                  <a:tcPr marL="51435" marR="51435" marT="0" marB="0" anchor="ctr"/>
                </a:tc>
                <a:tc>
                  <a:txBody>
                    <a:bodyPr/>
                    <a:lstStyle/>
                    <a:p>
                      <a:pPr marL="0" marR="0">
                        <a:spcBef>
                          <a:spcPts val="0"/>
                        </a:spcBef>
                        <a:spcAft>
                          <a:spcPts val="0"/>
                        </a:spcAft>
                      </a:pPr>
                      <a:r>
                        <a:rPr lang="en-US" sz="1800" dirty="0">
                          <a:solidFill>
                            <a:schemeClr val="tx1"/>
                          </a:solidFill>
                          <a:effectLst/>
                          <a:latin typeface="+mn-lt"/>
                          <a:ea typeface="Times New Roman" charset="0"/>
                        </a:rPr>
                        <a:t>21%</a:t>
                      </a:r>
                    </a:p>
                  </a:txBody>
                  <a:tcPr marL="51435" marR="51435" marT="0" marB="0" anchor="ctr"/>
                </a:tc>
                <a:tc>
                  <a:txBody>
                    <a:bodyPr/>
                    <a:lstStyle/>
                    <a:p>
                      <a:pPr marL="0" marR="0">
                        <a:spcBef>
                          <a:spcPts val="0"/>
                        </a:spcBef>
                        <a:spcAft>
                          <a:spcPts val="0"/>
                        </a:spcAft>
                      </a:pPr>
                      <a:r>
                        <a:rPr lang="en-US" sz="1800" dirty="0">
                          <a:solidFill>
                            <a:schemeClr val="tx1"/>
                          </a:solidFill>
                          <a:effectLst/>
                          <a:latin typeface="+mn-lt"/>
                          <a:ea typeface="Times New Roman" charset="0"/>
                        </a:rPr>
                        <a:t>21%</a:t>
                      </a:r>
                    </a:p>
                  </a:txBody>
                  <a:tcPr marL="51435" marR="51435" marT="0" marB="0" anchor="ctr"/>
                </a:tc>
                <a:tc>
                  <a:txBody>
                    <a:bodyPr/>
                    <a:lstStyle/>
                    <a:p>
                      <a:pPr marL="0" marR="0">
                        <a:spcBef>
                          <a:spcPts val="0"/>
                        </a:spcBef>
                        <a:spcAft>
                          <a:spcPts val="0"/>
                        </a:spcAft>
                      </a:pPr>
                      <a:r>
                        <a:rPr lang="en-US" sz="1800" dirty="0">
                          <a:solidFill>
                            <a:schemeClr val="tx1"/>
                          </a:solidFill>
                          <a:effectLst/>
                          <a:latin typeface="+mn-lt"/>
                          <a:ea typeface="Times New Roman" charset="0"/>
                        </a:rPr>
                        <a:t>16%</a:t>
                      </a:r>
                    </a:p>
                  </a:txBody>
                  <a:tcPr marL="51435" marR="51435" marT="0" marB="0" anchor="ctr"/>
                </a:tc>
                <a:extLst>
                  <a:ext uri="{0D108BD9-81ED-4DB2-BD59-A6C34878D82A}">
                    <a16:rowId xmlns:a16="http://schemas.microsoft.com/office/drawing/2014/main" val="10001"/>
                  </a:ext>
                </a:extLst>
              </a:tr>
              <a:tr h="575210">
                <a:tc>
                  <a:txBody>
                    <a:bodyPr/>
                    <a:lstStyle/>
                    <a:p>
                      <a:pPr marL="0" marR="0" algn="ctr">
                        <a:spcBef>
                          <a:spcPts val="0"/>
                        </a:spcBef>
                        <a:spcAft>
                          <a:spcPts val="0"/>
                        </a:spcAft>
                      </a:pPr>
                      <a:endParaRPr lang="en-US" sz="1800" b="0" dirty="0">
                        <a:solidFill>
                          <a:schemeClr val="bg1"/>
                        </a:solidFill>
                        <a:effectLst/>
                        <a:latin typeface="Times New Roman" charset="0"/>
                        <a:ea typeface="Times New Roman" charset="0"/>
                      </a:endParaRPr>
                    </a:p>
                  </a:txBody>
                  <a:tcPr marL="51435" marR="51435" marT="0" marB="0" anchor="ctr"/>
                </a:tc>
                <a:tc>
                  <a:txBody>
                    <a:bodyPr/>
                    <a:lstStyle/>
                    <a:p>
                      <a:pPr marL="0" marR="0">
                        <a:spcBef>
                          <a:spcPts val="0"/>
                        </a:spcBef>
                        <a:spcAft>
                          <a:spcPts val="0"/>
                        </a:spcAft>
                      </a:pPr>
                      <a:endParaRPr lang="en-US" sz="1800" dirty="0">
                        <a:solidFill>
                          <a:schemeClr val="tx1"/>
                        </a:solidFill>
                        <a:effectLst/>
                        <a:latin typeface="+mn-lt"/>
                        <a:ea typeface="Times New Roman" charset="0"/>
                      </a:endParaRPr>
                    </a:p>
                  </a:txBody>
                  <a:tcPr marL="51435" marR="51435" marT="0" marB="0" anchor="ctr"/>
                </a:tc>
                <a:tc>
                  <a:txBody>
                    <a:bodyPr/>
                    <a:lstStyle/>
                    <a:p>
                      <a:pPr marL="0" marR="0">
                        <a:spcBef>
                          <a:spcPts val="0"/>
                        </a:spcBef>
                        <a:spcAft>
                          <a:spcPts val="0"/>
                        </a:spcAft>
                      </a:pPr>
                      <a:endParaRPr lang="en-US" sz="1800" dirty="0">
                        <a:solidFill>
                          <a:schemeClr val="tx1"/>
                        </a:solidFill>
                        <a:effectLst/>
                        <a:latin typeface="+mn-lt"/>
                        <a:ea typeface="Times New Roman" charset="0"/>
                      </a:endParaRPr>
                    </a:p>
                  </a:txBody>
                  <a:tcPr marL="51435" marR="51435" marT="0" marB="0" anchor="ctr"/>
                </a:tc>
                <a:tc>
                  <a:txBody>
                    <a:bodyPr/>
                    <a:lstStyle/>
                    <a:p>
                      <a:pPr marL="0" marR="0">
                        <a:spcBef>
                          <a:spcPts val="0"/>
                        </a:spcBef>
                        <a:spcAft>
                          <a:spcPts val="0"/>
                        </a:spcAft>
                      </a:pPr>
                      <a:endParaRPr lang="en-US" sz="1800" dirty="0">
                        <a:solidFill>
                          <a:schemeClr val="tx1"/>
                        </a:solidFill>
                        <a:effectLst/>
                        <a:latin typeface="+mn-lt"/>
                        <a:ea typeface="Times New Roman" charset="0"/>
                      </a:endParaRPr>
                    </a:p>
                  </a:txBody>
                  <a:tcPr marL="51435" marR="51435" marT="0" marB="0" anchor="ctr"/>
                </a:tc>
                <a:tc>
                  <a:txBody>
                    <a:bodyPr/>
                    <a:lstStyle/>
                    <a:p>
                      <a:pPr marL="0" marR="0">
                        <a:spcBef>
                          <a:spcPts val="0"/>
                        </a:spcBef>
                        <a:spcAft>
                          <a:spcPts val="0"/>
                        </a:spcAft>
                      </a:pPr>
                      <a:endParaRPr lang="en-US" sz="1800" dirty="0">
                        <a:solidFill>
                          <a:schemeClr val="tx1"/>
                        </a:solidFill>
                        <a:effectLst/>
                        <a:latin typeface="+mn-lt"/>
                        <a:ea typeface="Times New Roman" charset="0"/>
                      </a:endParaRPr>
                    </a:p>
                  </a:txBody>
                  <a:tcPr marL="51435" marR="51435" marT="0" marB="0" anchor="ctr"/>
                </a:tc>
                <a:extLst>
                  <a:ext uri="{0D108BD9-81ED-4DB2-BD59-A6C34878D82A}">
                    <a16:rowId xmlns:a16="http://schemas.microsoft.com/office/drawing/2014/main" val="10002"/>
                  </a:ext>
                </a:extLst>
              </a:tr>
              <a:tr h="569041">
                <a:tc>
                  <a:txBody>
                    <a:bodyPr/>
                    <a:lstStyle/>
                    <a:p>
                      <a:pPr marL="0" marR="0" algn="ctr">
                        <a:spcBef>
                          <a:spcPts val="0"/>
                        </a:spcBef>
                        <a:spcAft>
                          <a:spcPts val="0"/>
                        </a:spcAft>
                      </a:pPr>
                      <a:r>
                        <a:rPr lang="en-US" sz="1800" b="0" dirty="0">
                          <a:solidFill>
                            <a:schemeClr val="bg1"/>
                          </a:solidFill>
                          <a:effectLst/>
                          <a:latin typeface="+mn-lt"/>
                        </a:rPr>
                        <a:t>MarrazzoT2b</a:t>
                      </a:r>
                    </a:p>
                    <a:p>
                      <a:pPr marL="0" marR="0" algn="ctr">
                        <a:spcBef>
                          <a:spcPts val="0"/>
                        </a:spcBef>
                        <a:spcAft>
                          <a:spcPts val="0"/>
                        </a:spcAft>
                      </a:pPr>
                      <a:r>
                        <a:rPr lang="en-US" sz="1800" b="0" dirty="0">
                          <a:solidFill>
                            <a:schemeClr val="bg1"/>
                          </a:solidFill>
                          <a:effectLst/>
                          <a:latin typeface="+mn-lt"/>
                          <a:ea typeface="Times New Roman" charset="0"/>
                        </a:rPr>
                        <a:t>Mohs</a:t>
                      </a:r>
                    </a:p>
                  </a:txBody>
                  <a:tcPr marL="51435" marR="51435" marT="0" marB="0" anchor="ctr"/>
                </a:tc>
                <a:tc>
                  <a:txBody>
                    <a:bodyPr/>
                    <a:lstStyle/>
                    <a:p>
                      <a:pPr marL="0" marR="0">
                        <a:spcBef>
                          <a:spcPts val="0"/>
                        </a:spcBef>
                        <a:spcAft>
                          <a:spcPts val="0"/>
                        </a:spcAft>
                      </a:pPr>
                      <a:r>
                        <a:rPr lang="en-US" sz="1800" b="0" dirty="0">
                          <a:solidFill>
                            <a:schemeClr val="tx1"/>
                          </a:solidFill>
                          <a:effectLst/>
                        </a:rPr>
                        <a:t>129 (20%)</a:t>
                      </a: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r>
                        <a:rPr lang="en-US" sz="1800" b="0" dirty="0">
                          <a:solidFill>
                            <a:schemeClr val="tx1"/>
                          </a:solidFill>
                          <a:effectLst/>
                        </a:rPr>
                        <a:t>8%</a:t>
                      </a: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r>
                        <a:rPr lang="en-US" sz="1800" b="0" dirty="0">
                          <a:solidFill>
                            <a:schemeClr val="tx1"/>
                          </a:solidFill>
                          <a:effectLst/>
                        </a:rPr>
                        <a:t>15%</a:t>
                      </a: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r>
                        <a:rPr lang="en-US" sz="1800" b="0" dirty="0">
                          <a:solidFill>
                            <a:schemeClr val="tx1"/>
                          </a:solidFill>
                          <a:effectLst/>
                        </a:rPr>
                        <a:t>3%</a:t>
                      </a:r>
                      <a:endParaRPr lang="en-US" sz="1800" b="0" dirty="0">
                        <a:solidFill>
                          <a:schemeClr val="tx1"/>
                        </a:solidFill>
                        <a:effectLst/>
                        <a:latin typeface="Times New Roman" charset="0"/>
                        <a:ea typeface="Times New Roman" charset="0"/>
                      </a:endParaRPr>
                    </a:p>
                  </a:txBody>
                  <a:tcPr marL="51435" marR="51435" marT="0" marB="0" anchor="ctr"/>
                </a:tc>
                <a:extLst>
                  <a:ext uri="{0D108BD9-81ED-4DB2-BD59-A6C34878D82A}">
                    <a16:rowId xmlns:a16="http://schemas.microsoft.com/office/drawing/2014/main" val="10003"/>
                  </a:ext>
                </a:extLst>
              </a:tr>
              <a:tr h="592574">
                <a:tc>
                  <a:txBody>
                    <a:bodyPr/>
                    <a:lstStyle/>
                    <a:p>
                      <a:pPr marL="0" marR="0" algn="ctr">
                        <a:spcBef>
                          <a:spcPts val="0"/>
                        </a:spcBef>
                        <a:spcAft>
                          <a:spcPts val="0"/>
                        </a:spcAft>
                      </a:pPr>
                      <a:endParaRPr lang="en-US" sz="1800" b="0" dirty="0">
                        <a:solidFill>
                          <a:schemeClr val="bg1"/>
                        </a:solidFill>
                        <a:effectLst/>
                        <a:latin typeface="Times New Roman" charset="0"/>
                        <a:ea typeface="Times New Roman" charset="0"/>
                      </a:endParaRPr>
                    </a:p>
                  </a:txBody>
                  <a:tcPr marL="51435" marR="51435" marT="0" marB="0" anchor="ctr"/>
                </a:tc>
                <a:tc>
                  <a:txBody>
                    <a:bodyPr/>
                    <a:lstStyle/>
                    <a:p>
                      <a:pPr marL="0" marR="0">
                        <a:spcBef>
                          <a:spcPts val="0"/>
                        </a:spcBef>
                        <a:spcAft>
                          <a:spcPts val="0"/>
                        </a:spcAft>
                      </a:pP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endParaRPr lang="en-US" sz="1800" b="0" dirty="0">
                        <a:solidFill>
                          <a:schemeClr val="tx1"/>
                        </a:solidFill>
                        <a:effectLst/>
                        <a:latin typeface="Times New Roman" charset="0"/>
                        <a:ea typeface="Times New Roman" charset="0"/>
                      </a:endParaRPr>
                    </a:p>
                  </a:txBody>
                  <a:tcPr marL="51435" marR="51435" marT="0" marB="0" anchor="ctr"/>
                </a:tc>
                <a:tc>
                  <a:txBody>
                    <a:bodyPr/>
                    <a:lstStyle/>
                    <a:p>
                      <a:pPr marL="0" marR="0" algn="r">
                        <a:spcBef>
                          <a:spcPts val="0"/>
                        </a:spcBef>
                        <a:spcAft>
                          <a:spcPts val="0"/>
                        </a:spcAft>
                      </a:pPr>
                      <a:endParaRPr lang="en-US" sz="1800" b="0" dirty="0">
                        <a:solidFill>
                          <a:schemeClr val="tx1"/>
                        </a:solidFill>
                        <a:effectLst/>
                        <a:latin typeface="Times New Roman" charset="0"/>
                        <a:ea typeface="Times New Roman" charset="0"/>
                      </a:endParaRPr>
                    </a:p>
                  </a:txBody>
                  <a:tcPr marL="51435" marR="51435" marT="0" marB="0" anchor="ctr"/>
                </a:tc>
                <a:extLst>
                  <a:ext uri="{0D108BD9-81ED-4DB2-BD59-A6C34878D82A}">
                    <a16:rowId xmlns:a16="http://schemas.microsoft.com/office/drawing/2014/main" val="10004"/>
                  </a:ext>
                </a:extLst>
              </a:tr>
            </a:tbl>
          </a:graphicData>
        </a:graphic>
      </p:graphicFrame>
      <p:sp>
        <p:nvSpPr>
          <p:cNvPr id="3" name="TextBox 2"/>
          <p:cNvSpPr txBox="1"/>
          <p:nvPr/>
        </p:nvSpPr>
        <p:spPr>
          <a:xfrm>
            <a:off x="179258" y="5819254"/>
            <a:ext cx="8720903" cy="1038746"/>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Karia</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Schmults et al, J Clinical Oncology, Dec 2013</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Marrazzo</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G, </a:t>
            </a: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Brodland</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D, </a:t>
            </a: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Zitelli</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J, et al Clinical outcomes in high-risk squamous cell carcinoma patients treated with Mohs micrographic surgery alone, in press</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350" b="0" i="0" u="none" strike="noStrike" kern="0" cap="none" spc="0" normalizeH="0" baseline="0" noProof="0" dirty="0">
                <a:ln>
                  <a:noFill/>
                </a:ln>
                <a:solidFill>
                  <a:srgbClr val="000000"/>
                </a:solidFill>
                <a:effectLst/>
                <a:uLnTx/>
                <a:uFillTx/>
                <a:latin typeface="Calibri"/>
                <a:cs typeface="Calibri"/>
                <a:sym typeface="Calibri"/>
              </a:rPr>
              <a:t> </a:t>
            </a:r>
          </a:p>
        </p:txBody>
      </p:sp>
      <p:sp>
        <p:nvSpPr>
          <p:cNvPr id="5" name="TextBox 4"/>
          <p:cNvSpPr txBox="1"/>
          <p:nvPr/>
        </p:nvSpPr>
        <p:spPr>
          <a:xfrm>
            <a:off x="1799770" y="1835085"/>
            <a:ext cx="6077882" cy="300082"/>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350" b="0" i="0" u="none" strike="noStrike" kern="0" cap="none" spc="0" normalizeH="0" baseline="0" noProof="0" dirty="0">
                <a:ln>
                  <a:noFill/>
                </a:ln>
                <a:solidFill>
                  <a:srgbClr val="000000"/>
                </a:solidFill>
                <a:effectLst/>
                <a:uLnTx/>
                <a:uFillTx/>
                <a:latin typeface="Calibri"/>
                <a:cs typeface="Calibri"/>
                <a:sym typeface="Calibri"/>
              </a:rPr>
              <a:t> </a:t>
            </a:r>
          </a:p>
        </p:txBody>
      </p:sp>
    </p:spTree>
    <p:extLst>
      <p:ext uri="{BB962C8B-B14F-4D97-AF65-F5344CB8AC3E}">
        <p14:creationId xmlns:p14="http://schemas.microsoft.com/office/powerpoint/2010/main" val="1078962049"/>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p:cNvSpPr>
          <p:nvPr>
            <p:ph type="title" idx="4294967295"/>
          </p:nvPr>
        </p:nvSpPr>
        <p:spPr>
          <a:xfrm>
            <a:off x="1600200" y="381000"/>
            <a:ext cx="9067800" cy="1066800"/>
          </a:xfrm>
          <a:prstGeom prst="rect">
            <a:avLst/>
          </a:prstGeom>
        </p:spPr>
        <p:txBody>
          <a:bodyPr>
            <a:normAutofit/>
          </a:bodyPr>
          <a:lstStyle/>
          <a:p>
            <a:r>
              <a:rPr lang="en-US" dirty="0"/>
              <a:t>How to manage high risk CSCC post-op?</a:t>
            </a:r>
            <a:endParaRPr dirty="0"/>
          </a:p>
        </p:txBody>
      </p:sp>
      <p:sp>
        <p:nvSpPr>
          <p:cNvPr id="253" name="Shape 253"/>
          <p:cNvSpPr>
            <a:spLocks noGrp="1"/>
          </p:cNvSpPr>
          <p:nvPr>
            <p:ph type="body" sz="half" idx="4294967295"/>
          </p:nvPr>
        </p:nvSpPr>
        <p:spPr>
          <a:xfrm>
            <a:off x="4764314" y="1060272"/>
            <a:ext cx="6954074" cy="4904016"/>
          </a:xfrm>
          <a:prstGeom prst="rect">
            <a:avLst/>
          </a:prstGeom>
        </p:spPr>
        <p:txBody>
          <a:bodyPr>
            <a:normAutofit/>
          </a:bodyPr>
          <a:lstStyle/>
          <a:p>
            <a:pPr marL="343217" indent="-240252" defTabSz="859536">
              <a:lnSpc>
                <a:spcPct val="90000"/>
              </a:lnSpc>
              <a:spcBef>
                <a:spcPts val="200"/>
              </a:spcBef>
              <a:defRPr sz="2600"/>
            </a:pPr>
            <a:endParaRPr lang="en-US" dirty="0">
              <a:latin typeface="+mj-lt"/>
            </a:endParaRPr>
          </a:p>
          <a:p>
            <a:pPr marL="343217" indent="-240252" defTabSz="859536">
              <a:lnSpc>
                <a:spcPct val="90000"/>
              </a:lnSpc>
              <a:spcBef>
                <a:spcPts val="200"/>
              </a:spcBef>
              <a:defRPr sz="2600"/>
            </a:pPr>
            <a:r>
              <a:rPr lang="en-US" dirty="0">
                <a:latin typeface="+mj-lt"/>
              </a:rPr>
              <a:t>Clear the tumor via Mohs or Tubingen whenever possible</a:t>
            </a:r>
          </a:p>
          <a:p>
            <a:pPr marL="343217" indent="-240252" defTabSz="859536">
              <a:lnSpc>
                <a:spcPct val="90000"/>
              </a:lnSpc>
              <a:spcBef>
                <a:spcPts val="200"/>
              </a:spcBef>
              <a:defRPr sz="2600"/>
            </a:pPr>
            <a:endParaRPr lang="en-US" dirty="0">
              <a:latin typeface="+mj-lt"/>
            </a:endParaRPr>
          </a:p>
          <a:p>
            <a:pPr marL="343217" indent="-240252" defTabSz="859536">
              <a:lnSpc>
                <a:spcPct val="90000"/>
              </a:lnSpc>
              <a:spcBef>
                <a:spcPts val="200"/>
              </a:spcBef>
              <a:defRPr sz="2600"/>
            </a:pPr>
            <a:r>
              <a:rPr lang="en-US" dirty="0">
                <a:latin typeface="+mj-lt"/>
              </a:rPr>
              <a:t>Radiologic nodal staging + 2 </a:t>
            </a:r>
            <a:r>
              <a:rPr lang="en-US" dirty="0" err="1">
                <a:latin typeface="+mj-lt"/>
              </a:rPr>
              <a:t>yr</a:t>
            </a:r>
            <a:r>
              <a:rPr lang="en-US" dirty="0">
                <a:latin typeface="+mj-lt"/>
              </a:rPr>
              <a:t> surveillance</a:t>
            </a:r>
          </a:p>
          <a:p>
            <a:pPr marL="654242" lvl="1" indent="-240252" defTabSz="859536">
              <a:lnSpc>
                <a:spcPct val="90000"/>
              </a:lnSpc>
              <a:spcBef>
                <a:spcPts val="200"/>
              </a:spcBef>
              <a:defRPr sz="2600"/>
            </a:pPr>
            <a:r>
              <a:rPr lang="en-US" sz="2600" dirty="0">
                <a:latin typeface="+mj-lt"/>
              </a:rPr>
              <a:t>n=108, 80% CT scans </a:t>
            </a:r>
          </a:p>
          <a:p>
            <a:pPr marL="654242" lvl="1" indent="-240252" defTabSz="859536">
              <a:lnSpc>
                <a:spcPct val="90000"/>
              </a:lnSpc>
              <a:spcBef>
                <a:spcPts val="200"/>
              </a:spcBef>
              <a:defRPr sz="2600"/>
            </a:pPr>
            <a:r>
              <a:rPr lang="en-US" sz="2600" dirty="0">
                <a:latin typeface="+mj-lt"/>
              </a:rPr>
              <a:t>50% decreased risk of recurrence/</a:t>
            </a:r>
            <a:r>
              <a:rPr lang="en-US" sz="2600" dirty="0" err="1">
                <a:latin typeface="+mj-lt"/>
              </a:rPr>
              <a:t>mets</a:t>
            </a:r>
            <a:r>
              <a:rPr lang="en-US" sz="2600" dirty="0">
                <a:latin typeface="+mj-lt"/>
              </a:rPr>
              <a:t>/death</a:t>
            </a:r>
          </a:p>
          <a:p>
            <a:pPr marL="654242" lvl="1" indent="-240252" defTabSz="859536">
              <a:lnSpc>
                <a:spcPct val="90000"/>
              </a:lnSpc>
              <a:spcBef>
                <a:spcPts val="200"/>
              </a:spcBef>
              <a:defRPr sz="2600"/>
            </a:pPr>
            <a:endParaRPr lang="en-US" dirty="0">
              <a:latin typeface="+mj-lt"/>
            </a:endParaRPr>
          </a:p>
          <a:p>
            <a:pPr marL="343217" indent="-240252" defTabSz="859536">
              <a:lnSpc>
                <a:spcPct val="90000"/>
              </a:lnSpc>
              <a:spcBef>
                <a:spcPts val="200"/>
              </a:spcBef>
              <a:defRPr sz="2600"/>
            </a:pPr>
            <a:r>
              <a:rPr lang="en-US" dirty="0">
                <a:latin typeface="+mj-lt"/>
              </a:rPr>
              <a:t>? SLNB</a:t>
            </a:r>
          </a:p>
          <a:p>
            <a:pPr marL="654242" lvl="1" indent="-240252" defTabSz="859536">
              <a:lnSpc>
                <a:spcPct val="90000"/>
              </a:lnSpc>
              <a:spcBef>
                <a:spcPts val="200"/>
              </a:spcBef>
              <a:defRPr sz="2600"/>
            </a:pPr>
            <a:r>
              <a:rPr lang="en-US" dirty="0">
                <a:latin typeface="+mj-lt"/>
              </a:rPr>
              <a:t>30% of BWH T2b are positive</a:t>
            </a:r>
          </a:p>
          <a:p>
            <a:pPr marL="654242" lvl="1" indent="-240252" defTabSz="859536">
              <a:lnSpc>
                <a:spcPct val="90000"/>
              </a:lnSpc>
              <a:spcBef>
                <a:spcPts val="200"/>
              </a:spcBef>
              <a:defRPr sz="2600"/>
            </a:pPr>
            <a:endParaRPr lang="en-US" dirty="0">
              <a:latin typeface="+mj-lt"/>
            </a:endParaRPr>
          </a:p>
          <a:p>
            <a:pPr marL="343217" indent="-240252" defTabSz="859536">
              <a:lnSpc>
                <a:spcPct val="90000"/>
              </a:lnSpc>
              <a:spcBef>
                <a:spcPts val="200"/>
              </a:spcBef>
              <a:defRPr sz="2600"/>
            </a:pPr>
            <a:endParaRPr lang="en-US" dirty="0">
              <a:latin typeface="+mj-lt"/>
            </a:endParaRPr>
          </a:p>
          <a:p>
            <a:pPr marL="343217" indent="-240252" defTabSz="859536">
              <a:lnSpc>
                <a:spcPct val="90000"/>
              </a:lnSpc>
              <a:spcBef>
                <a:spcPts val="200"/>
              </a:spcBef>
              <a:defRPr sz="2600"/>
            </a:pPr>
            <a:endParaRPr dirty="0"/>
          </a:p>
        </p:txBody>
      </p:sp>
      <p:pic>
        <p:nvPicPr>
          <p:cNvPr id="254" name="image16.jpeg" descr="DM"/>
          <p:cNvPicPr>
            <a:picLocks noChangeAspect="1"/>
          </p:cNvPicPr>
          <p:nvPr/>
        </p:nvPicPr>
        <p:blipFill>
          <a:blip r:embed="rId2">
            <a:extLst/>
          </a:blip>
          <a:stretch>
            <a:fillRect/>
          </a:stretch>
        </p:blipFill>
        <p:spPr>
          <a:xfrm>
            <a:off x="136307" y="1447800"/>
            <a:ext cx="4570774" cy="3954194"/>
          </a:xfrm>
          <a:prstGeom prst="rect">
            <a:avLst/>
          </a:prstGeom>
          <a:ln w="12700">
            <a:miter lim="400000"/>
          </a:ln>
        </p:spPr>
      </p:pic>
      <p:sp>
        <p:nvSpPr>
          <p:cNvPr id="5" name="Shape 255"/>
          <p:cNvSpPr/>
          <p:nvPr/>
        </p:nvSpPr>
        <p:spPr>
          <a:xfrm>
            <a:off x="136307" y="5868631"/>
            <a:ext cx="4580737" cy="1200325"/>
          </a:xfrm>
          <a:prstGeom prst="rect">
            <a:avLst/>
          </a:prstGeom>
          <a:ln w="12700">
            <a:miter lim="400000"/>
          </a:ln>
          <a:extLst>
            <a:ext uri="{C572A759-6A51-4108-AA02-DFA0A04FC94B}">
              <ma14:wrappingTextBoxFlag xmlns="" xmlns:ma14="http://schemas.microsoft.com/office/mac/drawingml/2011/main" val="1"/>
            </a:ext>
          </a:extLst>
        </p:spPr>
        <p:txBody>
          <a:bodyPr wrap="none" lIns="45718" tIns="45718" rIns="45718" bIns="45718">
            <a:spAutoFit/>
          </a:bodyPr>
          <a:lstStyle/>
          <a:p>
            <a:pPr marL="0" marR="0" lvl="0" indent="0" algn="l" defTabSz="914400" rtl="0" eaLnBrk="1" fontAlgn="auto" latinLnBrk="0" hangingPunct="0">
              <a:lnSpc>
                <a:spcPct val="100000"/>
              </a:lnSpc>
              <a:spcBef>
                <a:spcPts val="0"/>
              </a:spcBef>
              <a:spcAft>
                <a:spcPts val="0"/>
              </a:spcAft>
              <a:buClrTx/>
              <a:buSzTx/>
              <a:buFontTx/>
              <a:buNone/>
              <a:tabLst/>
              <a:defRPr>
                <a:latin typeface="Arial"/>
                <a:ea typeface="Arial"/>
                <a:cs typeface="Arial"/>
                <a:sym typeface="Arial"/>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Ruiz, Schmults et al, JAAD Feb 2017</a:t>
            </a:r>
          </a:p>
          <a:p>
            <a:pPr marL="0" marR="0" lvl="0" indent="0" algn="l" defTabSz="914400" rtl="0" eaLnBrk="1" fontAlgn="auto" latinLnBrk="0" hangingPunct="0">
              <a:lnSpc>
                <a:spcPct val="100000"/>
              </a:lnSpc>
              <a:spcBef>
                <a:spcPts val="0"/>
              </a:spcBef>
              <a:spcAft>
                <a:spcPts val="0"/>
              </a:spcAft>
              <a:buClrTx/>
              <a:buSzTx/>
              <a:buFontTx/>
              <a:buNone/>
              <a:tabLst/>
              <a:defRPr>
                <a:latin typeface="Arial"/>
                <a:ea typeface="Arial"/>
                <a:cs typeface="Arial"/>
                <a:sym typeface="Arial"/>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Schmidt, Baum et al, JAMA </a:t>
            </a:r>
            <a:r>
              <a:rPr kumimoji="0" lang="en-US" sz="1800" b="0" i="0" u="none" strike="noStrike" kern="0" cap="none" spc="0" normalizeH="0" baseline="0" noProof="0" dirty="0" err="1">
                <a:ln>
                  <a:noFill/>
                </a:ln>
                <a:solidFill>
                  <a:srgbClr val="000000"/>
                </a:solidFill>
                <a:effectLst/>
                <a:uLnTx/>
                <a:uFillTx/>
                <a:latin typeface="Arial"/>
                <a:cs typeface="Arial"/>
                <a:sym typeface="Arial"/>
              </a:rPr>
              <a:t>Derm</a:t>
            </a:r>
            <a:r>
              <a:rPr kumimoji="0" lang="en-US" sz="1800" b="0" i="0" u="none" strike="noStrike" kern="0" cap="none" spc="0" normalizeH="0" baseline="0" noProof="0" dirty="0">
                <a:ln>
                  <a:noFill/>
                </a:ln>
                <a:solidFill>
                  <a:srgbClr val="000000"/>
                </a:solidFill>
                <a:effectLst/>
                <a:uLnTx/>
                <a:uFillTx/>
                <a:latin typeface="Arial"/>
                <a:cs typeface="Arial"/>
                <a:sym typeface="Arial"/>
              </a:rPr>
              <a:t> Nov 2013</a:t>
            </a:r>
          </a:p>
          <a:p>
            <a:pPr marL="0" marR="0" lvl="0" indent="0" algn="l" defTabSz="914400" rtl="0" eaLnBrk="1" fontAlgn="auto" latinLnBrk="0" hangingPunct="0">
              <a:lnSpc>
                <a:spcPct val="100000"/>
              </a:lnSpc>
              <a:spcBef>
                <a:spcPts val="0"/>
              </a:spcBef>
              <a:spcAft>
                <a:spcPts val="0"/>
              </a:spcAft>
              <a:buClrTx/>
              <a:buSzTx/>
              <a:buFontTx/>
              <a:buNone/>
              <a:tabLst/>
              <a:defRPr>
                <a:latin typeface="Arial"/>
                <a:ea typeface="Arial"/>
                <a:cs typeface="Arial"/>
                <a:sym typeface="Arial"/>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Fox, </a:t>
            </a:r>
            <a:r>
              <a:rPr kumimoji="0" lang="en-US" sz="1800" b="0" i="0" u="none" strike="noStrike" kern="0" cap="none" spc="0" normalizeH="0" baseline="0" noProof="0" dirty="0" err="1">
                <a:ln>
                  <a:noFill/>
                </a:ln>
                <a:solidFill>
                  <a:srgbClr val="000000"/>
                </a:solidFill>
                <a:effectLst/>
                <a:uLnTx/>
                <a:uFillTx/>
                <a:latin typeface="Arial"/>
                <a:cs typeface="Arial"/>
                <a:sym typeface="Arial"/>
              </a:rPr>
              <a:t>Nehal</a:t>
            </a:r>
            <a:r>
              <a:rPr kumimoji="0" lang="en-US" sz="1800" b="0" i="0" u="none" strike="noStrike" kern="0" cap="none" spc="0" normalizeH="0" baseline="0" noProof="0" dirty="0">
                <a:ln>
                  <a:noFill/>
                </a:ln>
                <a:solidFill>
                  <a:srgbClr val="000000"/>
                </a:solidFill>
                <a:effectLst/>
                <a:uLnTx/>
                <a:uFillTx/>
                <a:latin typeface="Arial"/>
                <a:cs typeface="Arial"/>
                <a:sym typeface="Arial"/>
              </a:rPr>
              <a:t> et al, JAAD </a:t>
            </a:r>
            <a:r>
              <a:rPr kumimoji="0" lang="en-US" sz="1800" b="0" i="1" u="none" strike="noStrike" kern="0" cap="none" spc="0" normalizeH="0" baseline="0" noProof="0" dirty="0">
                <a:ln>
                  <a:noFill/>
                </a:ln>
                <a:solidFill>
                  <a:srgbClr val="000000"/>
                </a:solidFill>
                <a:effectLst/>
                <a:uLnTx/>
                <a:uFillTx/>
                <a:latin typeface="Arial"/>
                <a:cs typeface="Arial"/>
                <a:sym typeface="Arial"/>
              </a:rPr>
              <a:t>in press</a:t>
            </a:r>
          </a:p>
          <a:p>
            <a:pPr marL="0" marR="0" lvl="0" indent="0" algn="l" defTabSz="914400" rtl="0" eaLnBrk="1" fontAlgn="auto" latinLnBrk="0" hangingPunct="0">
              <a:lnSpc>
                <a:spcPct val="100000"/>
              </a:lnSpc>
              <a:spcBef>
                <a:spcPts val="0"/>
              </a:spcBef>
              <a:spcAft>
                <a:spcPts val="0"/>
              </a:spcAft>
              <a:buClrTx/>
              <a:buSzTx/>
              <a:buFontTx/>
              <a:buNone/>
              <a:tabLst/>
              <a:defRPr>
                <a:latin typeface="Arial"/>
                <a:ea typeface="Arial"/>
                <a:cs typeface="Arial"/>
                <a:sym typeface="Arial"/>
              </a:defRPr>
            </a:pPr>
            <a:endParaRPr kumimoji="0" sz="1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6484060"/>
      </p:ext>
    </p:extLst>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p:cNvSpPr>
          <p:nvPr>
            <p:ph type="title" idx="4294967295"/>
          </p:nvPr>
        </p:nvSpPr>
        <p:spPr>
          <a:xfrm>
            <a:off x="1600199" y="620151"/>
            <a:ext cx="9067800" cy="1066800"/>
          </a:xfrm>
          <a:prstGeom prst="rect">
            <a:avLst/>
          </a:prstGeom>
        </p:spPr>
        <p:txBody>
          <a:bodyPr/>
          <a:lstStyle/>
          <a:p>
            <a:r>
              <a:rPr lang="en-US" dirty="0"/>
              <a:t>Adjuvant treatment for </a:t>
            </a:r>
            <a:r>
              <a:rPr dirty="0"/>
              <a:t>BWH T2b/T3?</a:t>
            </a:r>
          </a:p>
        </p:txBody>
      </p:sp>
      <p:sp>
        <p:nvSpPr>
          <p:cNvPr id="258" name="Shape 258"/>
          <p:cNvSpPr>
            <a:spLocks noGrp="1"/>
          </p:cNvSpPr>
          <p:nvPr>
            <p:ph type="body" sz="half" idx="4294967295"/>
          </p:nvPr>
        </p:nvSpPr>
        <p:spPr>
          <a:xfrm>
            <a:off x="444388" y="1850904"/>
            <a:ext cx="11379423" cy="5246247"/>
          </a:xfrm>
          <a:prstGeom prst="rect">
            <a:avLst/>
          </a:prstGeom>
        </p:spPr>
        <p:txBody>
          <a:bodyPr>
            <a:normAutofit/>
          </a:bodyPr>
          <a:lstStyle/>
          <a:p>
            <a:pPr>
              <a:lnSpc>
                <a:spcPct val="90000"/>
              </a:lnSpc>
            </a:pPr>
            <a:r>
              <a:rPr dirty="0">
                <a:latin typeface="+mj-lt"/>
              </a:rPr>
              <a:t>Consider adjuvant radiation if not confident about </a:t>
            </a:r>
            <a:r>
              <a:rPr lang="en-US" dirty="0">
                <a:latin typeface="+mj-lt"/>
              </a:rPr>
              <a:t>surgical </a:t>
            </a:r>
            <a:r>
              <a:rPr dirty="0">
                <a:latin typeface="+mj-lt"/>
              </a:rPr>
              <a:t>margins</a:t>
            </a:r>
            <a:endParaRPr lang="en-US" dirty="0">
              <a:latin typeface="+mj-lt"/>
            </a:endParaRPr>
          </a:p>
          <a:p>
            <a:pPr marL="657225" lvl="1" indent="-246062">
              <a:lnSpc>
                <a:spcPct val="90000"/>
              </a:lnSpc>
              <a:buClr>
                <a:schemeClr val="accent2"/>
              </a:buClr>
              <a:defRPr sz="2400">
                <a:solidFill>
                  <a:schemeClr val="accent2"/>
                </a:solidFill>
              </a:defRPr>
            </a:pPr>
            <a:r>
              <a:rPr lang="en-US" sz="2400" dirty="0">
                <a:solidFill>
                  <a:schemeClr val="tx1"/>
                </a:solidFill>
                <a:latin typeface="+mj-lt"/>
              </a:rPr>
              <a:t>Large or multiple PNI</a:t>
            </a:r>
            <a:endParaRPr lang="en-US" sz="2600" dirty="0">
              <a:solidFill>
                <a:schemeClr val="tx1"/>
              </a:solidFill>
              <a:latin typeface="+mj-lt"/>
            </a:endParaRPr>
          </a:p>
          <a:p>
            <a:pPr marL="657225" lvl="1" indent="-246062">
              <a:lnSpc>
                <a:spcPct val="90000"/>
              </a:lnSpc>
              <a:buClr>
                <a:schemeClr val="accent2"/>
              </a:buClr>
              <a:defRPr sz="2400">
                <a:solidFill>
                  <a:schemeClr val="accent2"/>
                </a:solidFill>
              </a:defRPr>
            </a:pPr>
            <a:r>
              <a:rPr lang="en-US" sz="2400" dirty="0">
                <a:solidFill>
                  <a:schemeClr val="tx1"/>
                </a:solidFill>
                <a:latin typeface="+mj-lt"/>
              </a:rPr>
              <a:t>Single cell spread </a:t>
            </a:r>
            <a:endParaRPr lang="en-US" sz="2600" dirty="0">
              <a:solidFill>
                <a:schemeClr val="tx1"/>
              </a:solidFill>
              <a:latin typeface="+mj-lt"/>
            </a:endParaRPr>
          </a:p>
          <a:p>
            <a:pPr>
              <a:lnSpc>
                <a:spcPct val="90000"/>
              </a:lnSpc>
            </a:pPr>
            <a:endParaRPr lang="en-US" dirty="0">
              <a:latin typeface="+mj-lt"/>
            </a:endParaRPr>
          </a:p>
          <a:p>
            <a:pPr>
              <a:lnSpc>
                <a:spcPct val="90000"/>
              </a:lnSpc>
            </a:pPr>
            <a:r>
              <a:rPr lang="en-US" dirty="0">
                <a:latin typeface="+mj-lt"/>
              </a:rPr>
              <a:t>Adjuvant radiation likely works best on primary tumors</a:t>
            </a:r>
            <a:r>
              <a:rPr dirty="0">
                <a:latin typeface="+mj-lt"/>
              </a:rPr>
              <a:t> </a:t>
            </a:r>
            <a:endParaRPr lang="en-US" dirty="0">
              <a:latin typeface="+mj-lt"/>
            </a:endParaRPr>
          </a:p>
          <a:p>
            <a:pPr>
              <a:lnSpc>
                <a:spcPct val="90000"/>
              </a:lnSpc>
            </a:pPr>
            <a:endParaRPr lang="en-US" dirty="0">
              <a:latin typeface="+mj-lt"/>
            </a:endParaRPr>
          </a:p>
          <a:p>
            <a:pPr>
              <a:lnSpc>
                <a:spcPct val="90000"/>
              </a:lnSpc>
            </a:pPr>
            <a:r>
              <a:rPr lang="en-US" dirty="0">
                <a:latin typeface="+mj-lt"/>
              </a:rPr>
              <a:t>But no studies have demonstrated adjuvant benefit for local disease</a:t>
            </a:r>
          </a:p>
          <a:p>
            <a:pPr lvl="1">
              <a:lnSpc>
                <a:spcPct val="90000"/>
              </a:lnSpc>
            </a:pPr>
            <a:r>
              <a:rPr lang="en-US" dirty="0">
                <a:latin typeface="+mj-lt"/>
              </a:rPr>
              <a:t>2 trials opening for anti-PD1 post radiation</a:t>
            </a:r>
          </a:p>
          <a:p>
            <a:pPr>
              <a:lnSpc>
                <a:spcPct val="90000"/>
              </a:lnSpc>
            </a:pPr>
            <a:endParaRPr lang="en-US" dirty="0">
              <a:latin typeface="+mj-lt"/>
            </a:endParaRPr>
          </a:p>
        </p:txBody>
      </p:sp>
    </p:spTree>
    <p:extLst>
      <p:ext uri="{BB962C8B-B14F-4D97-AF65-F5344CB8AC3E}">
        <p14:creationId xmlns:p14="http://schemas.microsoft.com/office/powerpoint/2010/main" val="476743230"/>
      </p:ext>
    </p:extLst>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52"/>
          <p:cNvSpPr txBox="1">
            <a:spLocks/>
          </p:cNvSpPr>
          <p:nvPr/>
        </p:nvSpPr>
        <p:spPr>
          <a:xfrm>
            <a:off x="2737757" y="2686186"/>
            <a:ext cx="6716485" cy="106680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0" cap="none" spc="0" normalizeH="0" baseline="0" noProof="0">
                <a:ln>
                  <a:noFill/>
                </a:ln>
                <a:solidFill>
                  <a:srgbClr val="424456"/>
                </a:solidFill>
                <a:effectLst/>
                <a:uLnTx/>
                <a:uFillTx/>
                <a:latin typeface="Trebuchet MS"/>
                <a:sym typeface="Trebuchet MS"/>
              </a:rPr>
              <a:t>What about nodal </a:t>
            </a:r>
            <a:r>
              <a:rPr kumimoji="0" lang="en-US" sz="4800" b="0" i="0" u="none" strike="noStrike" kern="0" cap="none" spc="0" normalizeH="0" baseline="0" noProof="0" dirty="0" err="1">
                <a:ln>
                  <a:noFill/>
                </a:ln>
                <a:solidFill>
                  <a:srgbClr val="424456"/>
                </a:solidFill>
                <a:effectLst/>
                <a:uLnTx/>
                <a:uFillTx/>
                <a:latin typeface="Trebuchet MS"/>
                <a:sym typeface="Trebuchet MS"/>
              </a:rPr>
              <a:t>mets</a:t>
            </a:r>
            <a:r>
              <a:rPr kumimoji="0" lang="en-US" sz="4800" b="0" i="0" u="none" strike="noStrike" kern="0" cap="none" spc="0" normalizeH="0" baseline="0" noProof="0" dirty="0">
                <a:ln>
                  <a:noFill/>
                </a:ln>
                <a:solidFill>
                  <a:srgbClr val="424456"/>
                </a:solidFill>
                <a:effectLst/>
                <a:uLnTx/>
                <a:uFillTx/>
                <a:latin typeface="Trebuchet MS"/>
                <a:sym typeface="Trebuchet MS"/>
              </a:rPr>
              <a:t>?</a:t>
            </a:r>
          </a:p>
        </p:txBody>
      </p:sp>
    </p:spTree>
    <p:extLst>
      <p:ext uri="{BB962C8B-B14F-4D97-AF65-F5344CB8AC3E}">
        <p14:creationId xmlns:p14="http://schemas.microsoft.com/office/powerpoint/2010/main" val="517749246"/>
      </p:ext>
    </p:extLst>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399"/>
            <a:ext cx="8229600" cy="1066800"/>
          </a:xfrm>
        </p:spPr>
        <p:txBody>
          <a:bodyPr>
            <a:normAutofit/>
          </a:bodyPr>
          <a:lstStyle/>
          <a:p>
            <a:r>
              <a:rPr lang="en-US" dirty="0"/>
              <a:t>Good odds if minimal nodal disease</a:t>
            </a:r>
          </a:p>
        </p:txBody>
      </p:sp>
      <p:sp>
        <p:nvSpPr>
          <p:cNvPr id="3" name="Text Placeholder 2"/>
          <p:cNvSpPr>
            <a:spLocks noGrp="1"/>
          </p:cNvSpPr>
          <p:nvPr>
            <p:ph type="body" idx="1"/>
          </p:nvPr>
        </p:nvSpPr>
        <p:spPr>
          <a:xfrm>
            <a:off x="1077239" y="910771"/>
            <a:ext cx="10045874" cy="4923972"/>
          </a:xfrm>
        </p:spPr>
        <p:txBody>
          <a:bodyPr>
            <a:normAutofit/>
          </a:bodyPr>
          <a:lstStyle/>
          <a:p>
            <a:pPr marL="617791" lvl="1" indent="-231299" defTabSz="859536">
              <a:lnSpc>
                <a:spcPct val="90000"/>
              </a:lnSpc>
              <a:spcBef>
                <a:spcPts val="200"/>
              </a:spcBef>
              <a:buClr>
                <a:schemeClr val="accent2"/>
              </a:buClr>
              <a:defRPr sz="2400">
                <a:solidFill>
                  <a:schemeClr val="accent2"/>
                </a:solidFill>
              </a:defRPr>
            </a:pPr>
            <a:endParaRPr lang="en-US" sz="3200" dirty="0">
              <a:solidFill>
                <a:schemeClr val="tx1"/>
              </a:solidFill>
              <a:latin typeface="+mj-lt"/>
            </a:endParaRPr>
          </a:p>
          <a:p>
            <a:pPr marL="617791" lvl="1" indent="-231299" defTabSz="859536">
              <a:lnSpc>
                <a:spcPct val="90000"/>
              </a:lnSpc>
              <a:spcBef>
                <a:spcPts val="200"/>
              </a:spcBef>
              <a:buClr>
                <a:schemeClr val="accent2"/>
              </a:buClr>
              <a:defRPr sz="2400">
                <a:solidFill>
                  <a:schemeClr val="accent2"/>
                </a:solidFill>
              </a:defRPr>
            </a:pPr>
            <a:endParaRPr lang="en-US" sz="3200" dirty="0">
              <a:solidFill>
                <a:schemeClr val="tx1"/>
              </a:solidFill>
              <a:latin typeface="+mj-lt"/>
            </a:endParaRPr>
          </a:p>
          <a:p>
            <a:pPr marL="365125" lvl="1" indent="-255588">
              <a:buFont typeface="Georgia"/>
              <a:buChar char="•"/>
            </a:pPr>
            <a:r>
              <a:rPr lang="en-US" sz="3200" dirty="0">
                <a:solidFill>
                  <a:schemeClr val="tx1"/>
                </a:solidFill>
                <a:latin typeface="+mj-lt"/>
              </a:rPr>
              <a:t>&gt;90% 5-year cure for nodal </a:t>
            </a:r>
            <a:r>
              <a:rPr lang="en-US" sz="3200" dirty="0" err="1">
                <a:solidFill>
                  <a:schemeClr val="tx1"/>
                </a:solidFill>
                <a:latin typeface="+mj-lt"/>
              </a:rPr>
              <a:t>mets</a:t>
            </a:r>
            <a:r>
              <a:rPr lang="en-US" sz="3200" dirty="0">
                <a:solidFill>
                  <a:schemeClr val="tx1"/>
                </a:solidFill>
                <a:latin typeface="+mj-lt"/>
              </a:rPr>
              <a:t> with LAN +/- XRT</a:t>
            </a:r>
          </a:p>
          <a:p>
            <a:pPr marL="365125" lvl="1" indent="-255588">
              <a:buFont typeface="Georgia"/>
              <a:buChar char="•"/>
            </a:pPr>
            <a:endParaRPr lang="en-US" sz="3200" dirty="0">
              <a:solidFill>
                <a:schemeClr val="tx1"/>
              </a:solidFill>
              <a:latin typeface="+mj-lt"/>
            </a:endParaRPr>
          </a:p>
          <a:p>
            <a:pPr marL="365125" lvl="1" indent="-255588">
              <a:buFont typeface="Georgia"/>
              <a:buChar char="•"/>
            </a:pPr>
            <a:r>
              <a:rPr lang="en-US" sz="3200" b="1" u="sng" dirty="0">
                <a:solidFill>
                  <a:schemeClr val="tx1"/>
                </a:solidFill>
                <a:latin typeface="+mj-lt"/>
              </a:rPr>
              <a:t>If</a:t>
            </a:r>
            <a:r>
              <a:rPr lang="en-US" sz="3200" dirty="0">
                <a:solidFill>
                  <a:schemeClr val="tx1"/>
                </a:solidFill>
                <a:latin typeface="+mj-lt"/>
              </a:rPr>
              <a:t> </a:t>
            </a:r>
          </a:p>
          <a:p>
            <a:pPr marL="647825" lvl="2" indent="-255588">
              <a:buFont typeface="Georgia"/>
              <a:buChar char="•"/>
            </a:pPr>
            <a:r>
              <a:rPr lang="en-US" sz="3200" dirty="0">
                <a:solidFill>
                  <a:schemeClr val="tx1"/>
                </a:solidFill>
                <a:latin typeface="+mj-lt"/>
              </a:rPr>
              <a:t>single node</a:t>
            </a:r>
          </a:p>
          <a:p>
            <a:pPr marL="647825" lvl="2" indent="-255588">
              <a:buFont typeface="Georgia"/>
              <a:buChar char="•"/>
            </a:pPr>
            <a:r>
              <a:rPr lang="en-US" sz="3200" dirty="0">
                <a:solidFill>
                  <a:schemeClr val="tx1"/>
                </a:solidFill>
                <a:latin typeface="+mj-lt"/>
              </a:rPr>
              <a:t>&lt;3cm tumor focus</a:t>
            </a:r>
          </a:p>
          <a:p>
            <a:pPr marL="647825" lvl="2" indent="-255588">
              <a:buFont typeface="Georgia"/>
              <a:buChar char="•"/>
            </a:pPr>
            <a:r>
              <a:rPr lang="en-US" sz="3200" dirty="0">
                <a:solidFill>
                  <a:schemeClr val="tx1"/>
                </a:solidFill>
                <a:latin typeface="+mj-lt"/>
              </a:rPr>
              <a:t>no ECS</a:t>
            </a:r>
          </a:p>
          <a:p>
            <a:pPr marL="365125" lvl="1" indent="-255588">
              <a:buFont typeface="Georgia"/>
              <a:buChar char="•"/>
            </a:pPr>
            <a:endParaRPr lang="en-US" sz="3200" dirty="0">
              <a:solidFill>
                <a:schemeClr val="tx1"/>
              </a:solidFill>
            </a:endParaRPr>
          </a:p>
          <a:p>
            <a:endParaRPr lang="en-US" dirty="0"/>
          </a:p>
        </p:txBody>
      </p:sp>
      <p:sp>
        <p:nvSpPr>
          <p:cNvPr id="4" name="Shape 255"/>
          <p:cNvSpPr/>
          <p:nvPr/>
        </p:nvSpPr>
        <p:spPr>
          <a:xfrm>
            <a:off x="1836055" y="6200325"/>
            <a:ext cx="6509660" cy="400105"/>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0000"/>
                </a:solidFill>
                <a:effectLst/>
                <a:uLnTx/>
                <a:uFillTx/>
                <a:latin typeface="Calibri"/>
                <a:cs typeface="Calibri"/>
                <a:sym typeface="Calibri"/>
              </a:rPr>
              <a:t>Ebrahimi</a:t>
            </a:r>
            <a:r>
              <a:rPr kumimoji="0" lang="en-US" sz="2000" b="0" i="0" u="none" strike="noStrike" kern="0" cap="none" spc="0" normalizeH="0" baseline="0" noProof="0" dirty="0">
                <a:ln>
                  <a:noFill/>
                </a:ln>
                <a:solidFill>
                  <a:srgbClr val="000000"/>
                </a:solidFill>
                <a:effectLst/>
                <a:uLnTx/>
                <a:uFillTx/>
                <a:latin typeface="Calibri"/>
                <a:cs typeface="Calibri"/>
                <a:sym typeface="Calibri"/>
              </a:rPr>
              <a:t> A, </a:t>
            </a:r>
            <a:r>
              <a:rPr kumimoji="0" lang="en-US" sz="2000" b="0" i="0" u="none" strike="noStrike" kern="0" cap="none" spc="0" normalizeH="0" baseline="0" noProof="0" dirty="0" err="1">
                <a:ln>
                  <a:noFill/>
                </a:ln>
                <a:solidFill>
                  <a:srgbClr val="000000"/>
                </a:solidFill>
                <a:effectLst/>
                <a:uLnTx/>
                <a:uFillTx/>
                <a:latin typeface="Calibri"/>
                <a:cs typeface="Calibri"/>
                <a:sym typeface="Calibri"/>
              </a:rPr>
              <a:t>Veness</a:t>
            </a:r>
            <a:r>
              <a:rPr kumimoji="0" lang="en-US" sz="2000" b="0" i="0" u="none" strike="noStrike" kern="0" cap="none" spc="0" normalizeH="0" baseline="0" noProof="0" dirty="0">
                <a:ln>
                  <a:noFill/>
                </a:ln>
                <a:solidFill>
                  <a:srgbClr val="000000"/>
                </a:solidFill>
                <a:effectLst/>
                <a:uLnTx/>
                <a:uFillTx/>
                <a:latin typeface="Calibri"/>
                <a:cs typeface="Calibri"/>
                <a:sym typeface="Calibri"/>
              </a:rPr>
              <a:t> M et al.  Head and Neck, March 2012</a:t>
            </a:r>
          </a:p>
        </p:txBody>
      </p:sp>
    </p:spTree>
    <p:extLst>
      <p:ext uri="{BB962C8B-B14F-4D97-AF65-F5344CB8AC3E}">
        <p14:creationId xmlns:p14="http://schemas.microsoft.com/office/powerpoint/2010/main" val="1219550921"/>
      </p:ext>
    </p:extLst>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p:cNvSpPr>
          <p:nvPr>
            <p:ph type="title"/>
          </p:nvPr>
        </p:nvSpPr>
        <p:spPr>
          <a:xfrm>
            <a:off x="1150191" y="828896"/>
            <a:ext cx="10041215" cy="869437"/>
          </a:xfrm>
          <a:prstGeom prst="rect">
            <a:avLst/>
          </a:prstGeom>
        </p:spPr>
        <p:txBody>
          <a:bodyPr>
            <a:noAutofit/>
          </a:bodyPr>
          <a:lstStyle>
            <a:lvl1pPr>
              <a:defRPr sz="3600"/>
            </a:lvl1pPr>
          </a:lstStyle>
          <a:p>
            <a:r>
              <a:rPr lang="en-US" dirty="0"/>
              <a:t>Same outcome with radiation vs </a:t>
            </a:r>
            <a:r>
              <a:rPr lang="en-US" dirty="0" err="1"/>
              <a:t>chemoradiation</a:t>
            </a:r>
            <a:r>
              <a:rPr lang="en-US" dirty="0"/>
              <a:t> </a:t>
            </a:r>
            <a:br>
              <a:rPr lang="en-US" dirty="0"/>
            </a:br>
            <a:endParaRPr dirty="0"/>
          </a:p>
        </p:txBody>
      </p:sp>
      <p:sp>
        <p:nvSpPr>
          <p:cNvPr id="2" name="TextBox 1"/>
          <p:cNvSpPr txBox="1"/>
          <p:nvPr/>
        </p:nvSpPr>
        <p:spPr>
          <a:xfrm>
            <a:off x="223507" y="6354040"/>
            <a:ext cx="4371710"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rgbClr val="000000"/>
                </a:solidFill>
                <a:effectLst/>
                <a:uLnTx/>
                <a:uFillTx/>
                <a:latin typeface="Calibri"/>
                <a:cs typeface="Calibri"/>
                <a:sym typeface="Calibri"/>
              </a:rPr>
              <a:t>Porceddu</a:t>
            </a:r>
            <a:r>
              <a:rPr kumimoji="0" lang="en-US" sz="1800" b="0" i="0" u="none" strike="noStrike" kern="0" cap="none" spc="0" normalizeH="0" baseline="0" noProof="0" dirty="0">
                <a:ln>
                  <a:noFill/>
                </a:ln>
                <a:solidFill>
                  <a:srgbClr val="000000"/>
                </a:solidFill>
                <a:effectLst/>
                <a:uLnTx/>
                <a:uFillTx/>
                <a:latin typeface="Calibri"/>
                <a:cs typeface="Calibri"/>
                <a:sym typeface="Calibri"/>
              </a:rPr>
              <a:t> S, </a:t>
            </a:r>
            <a:r>
              <a:rPr kumimoji="0" lang="en-US" sz="1800" b="0" i="0" u="none" strike="noStrike" kern="0" cap="none" spc="0" normalizeH="0" baseline="0" noProof="0" dirty="0" err="1">
                <a:ln>
                  <a:noFill/>
                </a:ln>
                <a:solidFill>
                  <a:srgbClr val="000000"/>
                </a:solidFill>
                <a:effectLst/>
                <a:uLnTx/>
                <a:uFillTx/>
                <a:latin typeface="Calibri"/>
                <a:cs typeface="Calibri"/>
                <a:sym typeface="Calibri"/>
              </a:rPr>
              <a:t>Rischin</a:t>
            </a:r>
            <a:r>
              <a:rPr kumimoji="0" lang="en-US" sz="1800" b="0" i="0" u="none" strike="noStrike" kern="0" cap="none" spc="0" normalizeH="0" baseline="0" noProof="0" dirty="0">
                <a:ln>
                  <a:noFill/>
                </a:ln>
                <a:solidFill>
                  <a:srgbClr val="000000"/>
                </a:solidFill>
                <a:effectLst/>
                <a:uLnTx/>
                <a:uFillTx/>
                <a:latin typeface="Calibri"/>
                <a:cs typeface="Calibri"/>
                <a:sym typeface="Calibri"/>
              </a:rPr>
              <a:t> D, et al. JCO March 2018</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7148" y="1452807"/>
            <a:ext cx="5323650" cy="4646654"/>
          </a:xfrm>
        </p:spPr>
      </p:pic>
      <p:sp>
        <p:nvSpPr>
          <p:cNvPr id="6" name="TextBox 5"/>
          <p:cNvSpPr txBox="1"/>
          <p:nvPr/>
        </p:nvSpPr>
        <p:spPr>
          <a:xfrm>
            <a:off x="7048192" y="1935920"/>
            <a:ext cx="4143214" cy="584775"/>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Calibri"/>
                <a:cs typeface="Calibri"/>
                <a:sym typeface="Calibri"/>
              </a:rPr>
              <a:t>Only about 20% died</a:t>
            </a:r>
          </a:p>
        </p:txBody>
      </p:sp>
    </p:spTree>
    <p:extLst>
      <p:ext uri="{BB962C8B-B14F-4D97-AF65-F5344CB8AC3E}">
        <p14:creationId xmlns:p14="http://schemas.microsoft.com/office/powerpoint/2010/main" val="15056127"/>
      </p:ext>
    </p:extLst>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81200" y="615240"/>
            <a:ext cx="8229600" cy="1066800"/>
          </a:xfrm>
        </p:spPr>
        <p:txBody>
          <a:bodyPr>
            <a:normAutofit/>
          </a:bodyPr>
          <a:lstStyle/>
          <a:p>
            <a:r>
              <a:rPr lang="en-US" dirty="0"/>
              <a:t>Immunosuppressed do much worse</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103" y="1781319"/>
            <a:ext cx="6173177" cy="4148218"/>
          </a:xfrm>
          <a:prstGeom prst="rect">
            <a:avLst/>
          </a:prstGeom>
        </p:spPr>
      </p:pic>
      <p:sp>
        <p:nvSpPr>
          <p:cNvPr id="3" name="TextBox 2"/>
          <p:cNvSpPr txBox="1"/>
          <p:nvPr/>
        </p:nvSpPr>
        <p:spPr>
          <a:xfrm>
            <a:off x="7255475" y="1682040"/>
            <a:ext cx="4687996" cy="3970318"/>
          </a:xfrm>
          <a:prstGeom prst="rect">
            <a:avLst/>
          </a:prstGeom>
          <a:noFill/>
        </p:spPr>
        <p:txBody>
          <a:bodyPr wrap="square" rtlCol="0">
            <a:spAutoFit/>
          </a:bodyPr>
          <a:lstStyle/>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23 IS vs 46 IC (OTR or </a:t>
            </a:r>
            <a:r>
              <a:rPr kumimoji="0" lang="en-US" sz="2800" b="0" i="0" u="none" strike="noStrike" kern="0" cap="none" spc="0" normalizeH="0" baseline="0" noProof="0" dirty="0" err="1">
                <a:ln>
                  <a:noFill/>
                </a:ln>
                <a:solidFill>
                  <a:srgbClr val="000000"/>
                </a:solidFill>
                <a:effectLst/>
                <a:uLnTx/>
                <a:uFillTx/>
                <a:latin typeface="Calibri"/>
                <a:cs typeface="Calibri"/>
                <a:sym typeface="Calibri"/>
              </a:rPr>
              <a:t>heme</a:t>
            </a:r>
            <a:r>
              <a:rPr kumimoji="0" lang="en-US" sz="2800" b="0" i="0" u="none" strike="noStrike" kern="0" cap="none" spc="0" normalizeH="0" baseline="0" noProof="0" dirty="0">
                <a:ln>
                  <a:noFill/>
                </a:ln>
                <a:solidFill>
                  <a:srgbClr val="000000"/>
                </a:solidFill>
                <a:effectLst/>
                <a:uLnTx/>
                <a:uFillTx/>
                <a:latin typeface="Calibri"/>
                <a:cs typeface="Calibri"/>
                <a:sym typeface="Calibri"/>
              </a:rPr>
              <a:t> </a:t>
            </a:r>
            <a:r>
              <a:rPr kumimoji="0" lang="en-US" sz="2800" b="0" i="0" u="none" strike="noStrike" kern="0" cap="none" spc="0" normalizeH="0" baseline="0" noProof="0" dirty="0" err="1">
                <a:ln>
                  <a:noFill/>
                </a:ln>
                <a:solidFill>
                  <a:srgbClr val="000000"/>
                </a:solidFill>
                <a:effectLst/>
                <a:uLnTx/>
                <a:uFillTx/>
                <a:latin typeface="Calibri"/>
                <a:cs typeface="Calibri"/>
                <a:sym typeface="Calibri"/>
              </a:rPr>
              <a:t>malig</a:t>
            </a:r>
            <a:r>
              <a:rPr kumimoji="0" lang="en-US" sz="2800" b="0" i="0" u="none" strike="noStrike" kern="0" cap="none" spc="0" normalizeH="0" baseline="0" noProof="0" dirty="0">
                <a:ln>
                  <a:noFill/>
                </a:ln>
                <a:solidFill>
                  <a:srgbClr val="000000"/>
                </a:solidFill>
                <a:effectLst/>
                <a:uLnTx/>
                <a:uFillTx/>
                <a:latin typeface="Calibri"/>
                <a:cs typeface="Calibri"/>
                <a:sym typeface="Calibri"/>
              </a:rPr>
              <a:t>) with nodal </a:t>
            </a:r>
            <a:r>
              <a:rPr kumimoji="0" lang="en-US" sz="2800" b="0" i="0" u="none" strike="noStrike" kern="0" cap="none" spc="0" normalizeH="0" baseline="0" noProof="0" dirty="0" err="1">
                <a:ln>
                  <a:noFill/>
                </a:ln>
                <a:solidFill>
                  <a:srgbClr val="000000"/>
                </a:solidFill>
                <a:effectLst/>
                <a:uLnTx/>
                <a:uFillTx/>
                <a:latin typeface="Calibri"/>
                <a:cs typeface="Calibri"/>
                <a:sym typeface="Calibri"/>
              </a:rPr>
              <a:t>mets</a:t>
            </a:r>
            <a:r>
              <a:rPr kumimoji="0" lang="en-US" sz="2800" b="0" i="0" u="none" strike="noStrike" kern="0" cap="none" spc="0" normalizeH="0" baseline="0" noProof="0" dirty="0">
                <a:ln>
                  <a:noFill/>
                </a:ln>
                <a:solidFill>
                  <a:srgbClr val="000000"/>
                </a:solidFill>
                <a:effectLst/>
                <a:uLnTx/>
                <a:uFillTx/>
                <a:latin typeface="Calibri"/>
                <a:cs typeface="Calibri"/>
                <a:sym typeface="Calibri"/>
              </a:rPr>
              <a:t> </a:t>
            </a:r>
          </a:p>
          <a:p>
            <a:pPr marL="800100" marR="0" lvl="1"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ECS 100% in IS, 80% IC</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endParaRPr kumimoji="0" lang="en-US" sz="28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70% alive if immunocompetent</a:t>
            </a: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endParaRPr kumimoji="0" lang="en-US" sz="2800" b="0" i="0" u="none" strike="noStrike" kern="0" cap="none" spc="0" normalizeH="0" baseline="0" noProof="0" dirty="0">
              <a:ln>
                <a:noFill/>
              </a:ln>
              <a:solidFill>
                <a:srgbClr val="000000"/>
              </a:solidFill>
              <a:effectLst/>
              <a:uLnTx/>
              <a:uFillTx/>
              <a:latin typeface="Calibri"/>
              <a:cs typeface="Calibri"/>
              <a:sym typeface="Calibri"/>
            </a:endParaRPr>
          </a:p>
          <a:p>
            <a:pPr marL="342900" marR="0" lvl="0" indent="-342900" algn="l" defTabSz="914400" rtl="0" eaLnBrk="1" fontAlgn="auto" latinLnBrk="0" hangingPunct="0">
              <a:lnSpc>
                <a:spcPct val="100000"/>
              </a:lnSpc>
              <a:spcBef>
                <a:spcPts val="0"/>
              </a:spcBef>
              <a:spcAft>
                <a:spcPts val="0"/>
              </a:spcAft>
              <a:buClrTx/>
              <a:buSzTx/>
              <a:buFont typeface="Arial" charset="0"/>
              <a:buChar char="•"/>
              <a:tabLst/>
              <a:defRPr/>
            </a:pPr>
            <a:r>
              <a:rPr kumimoji="0" lang="en-US" sz="2800" b="0" i="0" u="none" strike="noStrike" kern="0" cap="none" spc="0" normalizeH="0" baseline="0" noProof="0" dirty="0">
                <a:ln>
                  <a:noFill/>
                </a:ln>
                <a:solidFill>
                  <a:srgbClr val="000000"/>
                </a:solidFill>
                <a:effectLst/>
                <a:uLnTx/>
                <a:uFillTx/>
                <a:latin typeface="Calibri"/>
                <a:cs typeface="Calibri"/>
                <a:sym typeface="Calibri"/>
              </a:rPr>
              <a:t>Only 40% if immunosuppressed</a:t>
            </a:r>
          </a:p>
        </p:txBody>
      </p:sp>
      <p:sp>
        <p:nvSpPr>
          <p:cNvPr id="4" name="TextBox 3"/>
          <p:cNvSpPr txBox="1"/>
          <p:nvPr/>
        </p:nvSpPr>
        <p:spPr>
          <a:xfrm>
            <a:off x="322665" y="6378769"/>
            <a:ext cx="5341257" cy="338554"/>
          </a:xfrm>
          <a:prstGeom prst="rect">
            <a:avLst/>
          </a:prstGeom>
          <a:noFill/>
        </p:spPr>
        <p:txBody>
          <a:bodyPr wrap="squar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cs typeface="Calibri"/>
                <a:sym typeface="Calibri"/>
              </a:rPr>
              <a:t>Lam J, </a:t>
            </a:r>
            <a:r>
              <a:rPr kumimoji="0" lang="en-US" sz="1600" b="0" i="0" u="none" strike="noStrike" kern="0" cap="none" spc="0" normalizeH="0" baseline="0" noProof="0" dirty="0" err="1">
                <a:ln>
                  <a:noFill/>
                </a:ln>
                <a:solidFill>
                  <a:srgbClr val="000000"/>
                </a:solidFill>
                <a:effectLst/>
                <a:uLnTx/>
                <a:uFillTx/>
                <a:latin typeface="Calibri"/>
                <a:cs typeface="Calibri"/>
                <a:sym typeface="Calibri"/>
              </a:rPr>
              <a:t>Veness</a:t>
            </a:r>
            <a:r>
              <a:rPr kumimoji="0" lang="en-US" sz="1600" b="0" i="0" u="none" strike="noStrike" kern="0" cap="none" spc="0" normalizeH="0" baseline="0" noProof="0" dirty="0">
                <a:ln>
                  <a:noFill/>
                </a:ln>
                <a:solidFill>
                  <a:srgbClr val="000000"/>
                </a:solidFill>
                <a:effectLst/>
                <a:uLnTx/>
                <a:uFillTx/>
                <a:latin typeface="Calibri"/>
                <a:cs typeface="Calibri"/>
                <a:sym typeface="Calibri"/>
              </a:rPr>
              <a:t> M, 2018, Head and Neck</a:t>
            </a:r>
          </a:p>
        </p:txBody>
      </p:sp>
    </p:spTree>
    <p:extLst>
      <p:ext uri="{BB962C8B-B14F-4D97-AF65-F5344CB8AC3E}">
        <p14:creationId xmlns:p14="http://schemas.microsoft.com/office/powerpoint/2010/main" val="1747128343"/>
      </p:ext>
    </p:extLst>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52"/>
          <p:cNvSpPr txBox="1">
            <a:spLocks/>
          </p:cNvSpPr>
          <p:nvPr/>
        </p:nvSpPr>
        <p:spPr>
          <a:xfrm>
            <a:off x="520506" y="1084596"/>
            <a:ext cx="11099408" cy="509451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424456"/>
                </a:solidFill>
                <a:effectLst/>
                <a:uLnTx/>
                <a:uFillTx/>
                <a:latin typeface="Trebuchet MS"/>
                <a:sym typeface="Trebuchet MS"/>
              </a:rPr>
              <a:t>So N1 nodal </a:t>
            </a:r>
            <a:r>
              <a:rPr kumimoji="0" lang="en-US" sz="4000" b="0" i="0" u="none" strike="noStrike" kern="0" cap="none" spc="0" normalizeH="0" baseline="0" noProof="0" dirty="0" err="1">
                <a:ln>
                  <a:noFill/>
                </a:ln>
                <a:solidFill>
                  <a:srgbClr val="424456"/>
                </a:solidFill>
                <a:effectLst/>
                <a:uLnTx/>
                <a:uFillTx/>
                <a:latin typeface="Trebuchet MS"/>
                <a:sym typeface="Trebuchet MS"/>
              </a:rPr>
              <a:t>mets</a:t>
            </a:r>
            <a:r>
              <a:rPr kumimoji="0" lang="en-US" sz="4000" b="0" i="0" u="none" strike="noStrike" kern="0" cap="none" spc="0" normalizeH="0" baseline="0" noProof="0" dirty="0">
                <a:ln>
                  <a:noFill/>
                </a:ln>
                <a:solidFill>
                  <a:srgbClr val="424456"/>
                </a:solidFill>
                <a:effectLst/>
                <a:uLnTx/>
                <a:uFillTx/>
                <a:latin typeface="Trebuchet MS"/>
                <a:sym typeface="Trebuchet MS"/>
              </a:rPr>
              <a:t> are &gt;90% cured with surgery +/- radiation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424456"/>
                </a:solidFill>
                <a:effectLst/>
                <a:uLnTx/>
                <a:uFillTx/>
                <a:latin typeface="Trebuchet MS"/>
                <a:sym typeface="Trebuchet MS"/>
              </a:rPr>
              <a:t>	-single, &lt;3cm, no ECS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424456"/>
                </a:solidFill>
                <a:effectLst/>
                <a:uLnTx/>
                <a:uFillTx/>
                <a:latin typeface="Trebuchet MS"/>
                <a:sym typeface="Trebuchet MS"/>
              </a:rPr>
              <a:t>Do not need systemic 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424456"/>
                </a:solidFill>
                <a:effectLst/>
                <a:uLnTx/>
                <a:uFillTx/>
                <a:latin typeface="Trebuchet MS"/>
                <a:sym typeface="Trebuchet MS"/>
              </a:rPr>
              <a:t>	-unless immunosuppressed? </a:t>
            </a:r>
          </a:p>
        </p:txBody>
      </p:sp>
    </p:spTree>
    <p:extLst>
      <p:ext uri="{BB962C8B-B14F-4D97-AF65-F5344CB8AC3E}">
        <p14:creationId xmlns:p14="http://schemas.microsoft.com/office/powerpoint/2010/main" val="1965724130"/>
      </p:ext>
    </p:extLst>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601" y="0"/>
            <a:ext cx="6253495" cy="6858000"/>
          </a:xfrm>
          <a:prstGeom prst="rect">
            <a:avLst/>
          </a:prstGeom>
        </p:spPr>
      </p:pic>
      <p:sp>
        <p:nvSpPr>
          <p:cNvPr id="5" name="Title 1"/>
          <p:cNvSpPr txBox="1">
            <a:spLocks/>
          </p:cNvSpPr>
          <p:nvPr/>
        </p:nvSpPr>
        <p:spPr>
          <a:xfrm>
            <a:off x="344993" y="1538849"/>
            <a:ext cx="4072262" cy="5548364"/>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Autofit/>
          </a:bodyPr>
          <a:lstStyle>
            <a:lvl1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1pPr>
            <a:lvl2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2pPr>
            <a:lvl3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3pPr>
            <a:lvl4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4pPr>
            <a:lvl5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5pPr>
            <a:lvl6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6pPr>
            <a:lvl7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7pPr>
            <a:lvl8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8pPr>
            <a:lvl9pPr marL="0" marR="0" indent="0" algn="l" defTabSz="914400" rtl="0" latinLnBrk="0">
              <a:lnSpc>
                <a:spcPct val="100000"/>
              </a:lnSpc>
              <a:spcBef>
                <a:spcPts val="0"/>
              </a:spcBef>
              <a:spcAft>
                <a:spcPts val="0"/>
              </a:spcAft>
              <a:buClrTx/>
              <a:buSzTx/>
              <a:buFontTx/>
              <a:buNone/>
              <a:tabLst/>
              <a:defRPr sz="4000" b="0" i="0" u="none" strike="noStrike" cap="none" spc="0" baseline="0">
                <a:ln>
                  <a:noFill/>
                </a:ln>
                <a:solidFill>
                  <a:srgbClr val="424456"/>
                </a:solidFill>
                <a:uFillTx/>
                <a:latin typeface="Trebuchet MS"/>
                <a:ea typeface="Trebuchet MS"/>
                <a:cs typeface="Trebuchet MS"/>
                <a:sym typeface="Trebuchet M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424456"/>
                </a:solidFill>
                <a:effectLst/>
                <a:uLnTx/>
                <a:uFillTx/>
                <a:latin typeface="Trebuchet MS"/>
                <a:sym typeface="Trebuchet MS"/>
              </a:rPr>
              <a:t>Locally Advanced </a:t>
            </a:r>
            <a:r>
              <a:rPr kumimoji="0" lang="en-US" sz="3200" b="0" i="0" u="none" strike="noStrike" kern="0" cap="none" spc="0" normalizeH="0" baseline="0" noProof="0" dirty="0" err="1">
                <a:ln>
                  <a:noFill/>
                </a:ln>
                <a:solidFill>
                  <a:srgbClr val="424456"/>
                </a:solidFill>
                <a:effectLst/>
                <a:uLnTx/>
                <a:uFillTx/>
                <a:latin typeface="Trebuchet MS"/>
                <a:sym typeface="Trebuchet MS"/>
              </a:rPr>
              <a:t>Unresectable</a:t>
            </a:r>
            <a:endParaRPr kumimoji="0" lang="en-US" sz="32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424456"/>
                </a:solidFill>
                <a:effectLst/>
                <a:uLnTx/>
                <a:uFillTx/>
                <a:latin typeface="Trebuchet MS"/>
                <a:sym typeface="Trebuchet MS"/>
              </a:rPr>
              <a:t>-cure unlikely with surgery +/- radiation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424456"/>
                </a:solidFill>
                <a:effectLst/>
                <a:uLnTx/>
                <a:uFillTx/>
                <a:latin typeface="Trebuchet MS"/>
                <a:sym typeface="Trebuchet MS"/>
              </a:rPr>
              <a:t>-can’t be reconstructed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424456"/>
                </a:solidFill>
                <a:effectLst/>
                <a:uLnTx/>
                <a:uFillTx/>
                <a:latin typeface="Trebuchet MS"/>
                <a:sym typeface="Trebuchet MS"/>
              </a:rPr>
              <a:t>-loss of function post surgery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24456"/>
              </a:solidFill>
              <a:effectLst/>
              <a:uLnTx/>
              <a:uFillTx/>
              <a:latin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24456"/>
              </a:solidFill>
              <a:effectLst/>
              <a:uLnTx/>
              <a:uFillTx/>
              <a:latin typeface="Trebuchet MS"/>
              <a:sym typeface="Trebuchet MS"/>
            </a:endParaRPr>
          </a:p>
        </p:txBody>
      </p:sp>
    </p:spTree>
    <p:extLst>
      <p:ext uri="{BB962C8B-B14F-4D97-AF65-F5344CB8AC3E}">
        <p14:creationId xmlns:p14="http://schemas.microsoft.com/office/powerpoint/2010/main" val="990630154"/>
      </p:ext>
    </p:extLst>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520" y="2365830"/>
            <a:ext cx="8790157" cy="4492171"/>
          </a:xfrm>
          <a:prstGeom prst="rect">
            <a:avLst/>
          </a:prstGeom>
        </p:spPr>
      </p:pic>
      <p:sp>
        <p:nvSpPr>
          <p:cNvPr id="5" name="Title 1"/>
          <p:cNvSpPr>
            <a:spLocks noGrp="1"/>
          </p:cNvSpPr>
          <p:nvPr>
            <p:ph type="title"/>
          </p:nvPr>
        </p:nvSpPr>
        <p:spPr>
          <a:xfrm>
            <a:off x="1785257" y="1094075"/>
            <a:ext cx="8752114" cy="762000"/>
          </a:xfrm>
        </p:spPr>
        <p:txBody>
          <a:bodyPr>
            <a:noAutofit/>
          </a:bodyPr>
          <a:lstStyle/>
          <a:p>
            <a:r>
              <a:rPr lang="en-US" sz="3200" dirty="0"/>
              <a:t>Locally Advanced </a:t>
            </a:r>
            <a:r>
              <a:rPr lang="en-US" sz="3200" dirty="0" err="1"/>
              <a:t>Unresectable</a:t>
            </a:r>
            <a:br>
              <a:rPr lang="en-US" sz="3200" dirty="0"/>
            </a:br>
            <a:r>
              <a:rPr lang="en-US" sz="3200" dirty="0"/>
              <a:t> - Invaded joint space so amputation needed  </a:t>
            </a:r>
            <a:br>
              <a:rPr lang="en-US" sz="3200" dirty="0"/>
            </a:br>
            <a:r>
              <a:rPr lang="en-US" sz="3200" dirty="0"/>
              <a:t>- Untenable in a 96 year old</a:t>
            </a:r>
          </a:p>
        </p:txBody>
      </p:sp>
    </p:spTree>
    <p:extLst>
      <p:ext uri="{BB962C8B-B14F-4D97-AF65-F5344CB8AC3E}">
        <p14:creationId xmlns:p14="http://schemas.microsoft.com/office/powerpoint/2010/main" val="2075901863"/>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5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2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6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Urban">
  <a:themeElements>
    <a:clrScheme name="Urban">
      <a:dk1>
        <a:srgbClr val="000000"/>
      </a:dk1>
      <a:lt1>
        <a:srgbClr val="FFFFFF"/>
      </a:lt1>
      <a:dk2>
        <a:srgbClr val="A7A7A7"/>
      </a:dk2>
      <a:lt2>
        <a:srgbClr val="535353"/>
      </a:lt2>
      <a:accent1>
        <a:srgbClr val="53548A"/>
      </a:accent1>
      <a:accent2>
        <a:srgbClr val="438086"/>
      </a:accent2>
      <a:accent3>
        <a:srgbClr val="A04DA3"/>
      </a:accent3>
      <a:accent4>
        <a:srgbClr val="C4652D"/>
      </a:accent4>
      <a:accent5>
        <a:srgbClr val="8B5D3D"/>
      </a:accent5>
      <a:accent6>
        <a:srgbClr val="5C92B5"/>
      </a:accent6>
      <a:hlink>
        <a:srgbClr val="0000FF"/>
      </a:hlink>
      <a:folHlink>
        <a:srgbClr val="FF00FF"/>
      </a:folHlink>
    </a:clrScheme>
    <a:fontScheme name="Urban">
      <a:majorFont>
        <a:latin typeface="Calibri"/>
        <a:ea typeface="Calibri"/>
        <a:cs typeface="Calibri"/>
      </a:majorFont>
      <a:minorFont>
        <a:latin typeface="Helvetica"/>
        <a:ea typeface="Helvetica"/>
        <a:cs typeface="Helvetica"/>
      </a:minorFont>
    </a:fontScheme>
    <a:fmtScheme name="Urba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50800" dist="25400" dir="5400000" rotWithShape="0">
            <a:srgbClr val="000000">
              <a:alpha val="4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50800" dist="25400" dir="5400000" rotWithShape="0">
            <a:srgbClr val="000000">
              <a:alpha val="4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CPV Title &amp; Content">
  <a:themeElements>
    <a:clrScheme name="">
      <a:dk1>
        <a:srgbClr val="000000"/>
      </a:dk1>
      <a:lt1>
        <a:srgbClr val="FFFFFF"/>
      </a:lt1>
      <a:dk2>
        <a:srgbClr val="004080"/>
      </a:dk2>
      <a:lt2>
        <a:srgbClr val="FFFFFF"/>
      </a:lt2>
      <a:accent1>
        <a:srgbClr val="800080"/>
      </a:accent1>
      <a:accent2>
        <a:srgbClr val="000080"/>
      </a:accent2>
      <a:accent3>
        <a:srgbClr val="FFFFFF"/>
      </a:accent3>
      <a:accent4>
        <a:srgbClr val="000000"/>
      </a:accent4>
      <a:accent5>
        <a:srgbClr val="C0AAC0"/>
      </a:accent5>
      <a:accent6>
        <a:srgbClr val="000073"/>
      </a:accent6>
      <a:hlink>
        <a:srgbClr val="009900"/>
      </a:hlink>
      <a:folHlink>
        <a:srgbClr val="F07800"/>
      </a:folHlink>
    </a:clrScheme>
    <a:fontScheme name="CPV Title &amp; Cont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PV Title &amp; Conten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PV Title &amp; Conten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PV Title &amp; Conten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PV Title &amp; Conten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PV Title &amp; Conten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PV Title &amp; Conten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PV Title &amp; Conten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PV Title &amp; Content 8">
        <a:dk1>
          <a:srgbClr val="000000"/>
        </a:dk1>
        <a:lt1>
          <a:srgbClr val="FFFFFF"/>
        </a:lt1>
        <a:dk2>
          <a:srgbClr val="000000"/>
        </a:dk2>
        <a:lt2>
          <a:srgbClr val="FFCC66"/>
        </a:lt2>
        <a:accent1>
          <a:srgbClr val="FF9900"/>
        </a:accent1>
        <a:accent2>
          <a:srgbClr val="33CC33"/>
        </a:accent2>
        <a:accent3>
          <a:srgbClr val="AAAAAA"/>
        </a:accent3>
        <a:accent4>
          <a:srgbClr val="DADADA"/>
        </a:accent4>
        <a:accent5>
          <a:srgbClr val="FFCAAA"/>
        </a:accent5>
        <a:accent6>
          <a:srgbClr val="2DB92D"/>
        </a:accent6>
        <a:hlink>
          <a:srgbClr val="66CCFF"/>
        </a:hlink>
        <a:folHlink>
          <a:srgbClr val="FFFF66"/>
        </a:folHlink>
      </a:clrScheme>
      <a:clrMap bg1="dk2" tx1="lt1" bg2="dk1" tx2="lt2" accent1="accent1" accent2="accent2" accent3="accent3" accent4="accent4" accent5="accent5" accent6="accent6" hlink="hlink" folHlink="folHlink"/>
    </a:extraClrScheme>
    <a:extraClrScheme>
      <a:clrScheme name="CPV Title &amp; Content 9">
        <a:dk1>
          <a:srgbClr val="000000"/>
        </a:dk1>
        <a:lt1>
          <a:srgbClr val="FFFFFF"/>
        </a:lt1>
        <a:dk2>
          <a:srgbClr val="000000"/>
        </a:dk2>
        <a:lt2>
          <a:srgbClr val="F2CB40"/>
        </a:lt2>
        <a:accent1>
          <a:srgbClr val="FF9900"/>
        </a:accent1>
        <a:accent2>
          <a:srgbClr val="33CC33"/>
        </a:accent2>
        <a:accent3>
          <a:srgbClr val="AAAAAA"/>
        </a:accent3>
        <a:accent4>
          <a:srgbClr val="DADADA"/>
        </a:accent4>
        <a:accent5>
          <a:srgbClr val="FFCAAA"/>
        </a:accent5>
        <a:accent6>
          <a:srgbClr val="2DB92D"/>
        </a:accent6>
        <a:hlink>
          <a:srgbClr val="66CCFF"/>
        </a:hlink>
        <a:folHlink>
          <a:srgbClr val="FFFF66"/>
        </a:folHlink>
      </a:clrScheme>
      <a:clrMap bg1="dk2" tx1="lt1" bg2="dk1" tx2="lt2" accent1="accent1" accent2="accent2" accent3="accent3" accent4="accent4" accent5="accent5" accent6="accent6" hlink="hlink" folHlink="folHlink"/>
    </a:extraClrScheme>
    <a:extraClrScheme>
      <a:clrScheme name="CPV Title &amp; Content 10">
        <a:dk1>
          <a:srgbClr val="000000"/>
        </a:dk1>
        <a:lt1>
          <a:srgbClr val="FFFFFF"/>
        </a:lt1>
        <a:dk2>
          <a:srgbClr val="000000"/>
        </a:dk2>
        <a:lt2>
          <a:srgbClr val="C8CACB"/>
        </a:lt2>
        <a:accent1>
          <a:srgbClr val="C8CACB"/>
        </a:accent1>
        <a:accent2>
          <a:srgbClr val="CC3300"/>
        </a:accent2>
        <a:accent3>
          <a:srgbClr val="AAAAAA"/>
        </a:accent3>
        <a:accent4>
          <a:srgbClr val="DADADA"/>
        </a:accent4>
        <a:accent5>
          <a:srgbClr val="E0E1E2"/>
        </a:accent5>
        <a:accent6>
          <a:srgbClr val="B92D00"/>
        </a:accent6>
        <a:hlink>
          <a:srgbClr val="33CC33"/>
        </a:hlink>
        <a:folHlink>
          <a:srgbClr val="FFCC00"/>
        </a:folHlink>
      </a:clrScheme>
      <a:clrMap bg1="dk2" tx1="lt1" bg2="dk1" tx2="lt2" accent1="accent1" accent2="accent2" accent3="accent3" accent4="accent4" accent5="accent5" accent6="accent6" hlink="hlink" folHlink="folHlink"/>
    </a:extraClrScheme>
    <a:extraClrScheme>
      <a:clrScheme name="CPV Title &amp; Content 11">
        <a:dk1>
          <a:srgbClr val="000000"/>
        </a:dk1>
        <a:lt1>
          <a:srgbClr val="FFFFFF"/>
        </a:lt1>
        <a:dk2>
          <a:srgbClr val="000000"/>
        </a:dk2>
        <a:lt2>
          <a:srgbClr val="C8CACB"/>
        </a:lt2>
        <a:accent1>
          <a:srgbClr val="C8CACB"/>
        </a:accent1>
        <a:accent2>
          <a:srgbClr val="CC3300"/>
        </a:accent2>
        <a:accent3>
          <a:srgbClr val="AAAAAA"/>
        </a:accent3>
        <a:accent4>
          <a:srgbClr val="DADADA"/>
        </a:accent4>
        <a:accent5>
          <a:srgbClr val="E0E1E2"/>
        </a:accent5>
        <a:accent6>
          <a:srgbClr val="B92D00"/>
        </a:accent6>
        <a:hlink>
          <a:srgbClr val="009900"/>
        </a:hlink>
        <a:folHlink>
          <a:srgbClr val="E2B700"/>
        </a:folHlink>
      </a:clrScheme>
      <a:clrMap bg1="dk2" tx1="lt1" bg2="dk1" tx2="lt2" accent1="accent1" accent2="accent2" accent3="accent3" accent4="accent4" accent5="accent5" accent6="accent6" hlink="hlink" folHlink="folHlink"/>
    </a:extraClrScheme>
    <a:extraClrScheme>
      <a:clrScheme name="CPV Title &amp; Content 12">
        <a:dk1>
          <a:srgbClr val="000000"/>
        </a:dk1>
        <a:lt1>
          <a:srgbClr val="FFFFFF"/>
        </a:lt1>
        <a:dk2>
          <a:srgbClr val="000000"/>
        </a:dk2>
        <a:lt2>
          <a:srgbClr val="D3C283"/>
        </a:lt2>
        <a:accent1>
          <a:srgbClr val="D3C283"/>
        </a:accent1>
        <a:accent2>
          <a:srgbClr val="CC3300"/>
        </a:accent2>
        <a:accent3>
          <a:srgbClr val="AAAAAA"/>
        </a:accent3>
        <a:accent4>
          <a:srgbClr val="DADADA"/>
        </a:accent4>
        <a:accent5>
          <a:srgbClr val="E6DDC1"/>
        </a:accent5>
        <a:accent6>
          <a:srgbClr val="B92D00"/>
        </a:accent6>
        <a:hlink>
          <a:srgbClr val="009900"/>
        </a:hlink>
        <a:folHlink>
          <a:srgbClr val="B8B5A8"/>
        </a:folHlink>
      </a:clrScheme>
      <a:clrMap bg1="dk2" tx1="lt1" bg2="dk1" tx2="lt2" accent1="accent1" accent2="accent2" accent3="accent3" accent4="accent4" accent5="accent5" accent6="accent6" hlink="hlink" folHlink="folHlink"/>
    </a:extraClrScheme>
    <a:extraClrScheme>
      <a:clrScheme name="CPV Title &amp; Content 13">
        <a:dk1>
          <a:srgbClr val="000000"/>
        </a:dk1>
        <a:lt1>
          <a:srgbClr val="FFFFFF"/>
        </a:lt1>
        <a:dk2>
          <a:srgbClr val="000000"/>
        </a:dk2>
        <a:lt2>
          <a:srgbClr val="E8E68E"/>
        </a:lt2>
        <a:accent1>
          <a:srgbClr val="E8E68E"/>
        </a:accent1>
        <a:accent2>
          <a:srgbClr val="CC3300"/>
        </a:accent2>
        <a:accent3>
          <a:srgbClr val="AAAAAA"/>
        </a:accent3>
        <a:accent4>
          <a:srgbClr val="DADADA"/>
        </a:accent4>
        <a:accent5>
          <a:srgbClr val="F2F0C6"/>
        </a:accent5>
        <a:accent6>
          <a:srgbClr val="B92D00"/>
        </a:accent6>
        <a:hlink>
          <a:srgbClr val="009900"/>
        </a:hlink>
        <a:folHlink>
          <a:srgbClr val="B8B5A8"/>
        </a:folHlink>
      </a:clrScheme>
      <a:clrMap bg1="dk2" tx1="lt1" bg2="dk1" tx2="lt2" accent1="accent1" accent2="accent2" accent3="accent3" accent4="accent4" accent5="accent5" accent6="accent6" hlink="hlink" folHlink="folHlink"/>
    </a:extraClrScheme>
    <a:extraClrScheme>
      <a:clrScheme name="CPV Title &amp; Content 14">
        <a:dk1>
          <a:srgbClr val="000000"/>
        </a:dk1>
        <a:lt1>
          <a:srgbClr val="FFFFFF"/>
        </a:lt1>
        <a:dk2>
          <a:srgbClr val="000000"/>
        </a:dk2>
        <a:lt2>
          <a:srgbClr val="FFFFFF"/>
        </a:lt2>
        <a:accent1>
          <a:srgbClr val="C18E43"/>
        </a:accent1>
        <a:accent2>
          <a:srgbClr val="0000FF"/>
        </a:accent2>
        <a:accent3>
          <a:srgbClr val="FFFFFF"/>
        </a:accent3>
        <a:accent4>
          <a:srgbClr val="000000"/>
        </a:accent4>
        <a:accent5>
          <a:srgbClr val="DDC6B0"/>
        </a:accent5>
        <a:accent6>
          <a:srgbClr val="0000E7"/>
        </a:accent6>
        <a:hlink>
          <a:srgbClr val="009900"/>
        </a:hlink>
        <a:folHlink>
          <a:srgbClr val="FF6600"/>
        </a:folHlink>
      </a:clrScheme>
      <a:clrMap bg1="lt1" tx1="dk1" bg2="lt2" tx2="dk2" accent1="accent1" accent2="accent2" accent3="accent3" accent4="accent4" accent5="accent5" accent6="accent6" hlink="hlink" folHlink="folHlink"/>
    </a:extraClrScheme>
    <a:extraClrScheme>
      <a:clrScheme name="CPV Title &amp; Content 15">
        <a:dk1>
          <a:srgbClr val="000000"/>
        </a:dk1>
        <a:lt1>
          <a:srgbClr val="FFFFFF"/>
        </a:lt1>
        <a:dk2>
          <a:srgbClr val="000000"/>
        </a:dk2>
        <a:lt2>
          <a:srgbClr val="FFFFFF"/>
        </a:lt2>
        <a:accent1>
          <a:srgbClr val="E4BE51"/>
        </a:accent1>
        <a:accent2>
          <a:srgbClr val="0000FF"/>
        </a:accent2>
        <a:accent3>
          <a:srgbClr val="FFFFFF"/>
        </a:accent3>
        <a:accent4>
          <a:srgbClr val="000000"/>
        </a:accent4>
        <a:accent5>
          <a:srgbClr val="EFDBB3"/>
        </a:accent5>
        <a:accent6>
          <a:srgbClr val="0000E7"/>
        </a:accent6>
        <a:hlink>
          <a:srgbClr val="009900"/>
        </a:hlink>
        <a:folHlink>
          <a:srgbClr val="FF66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Unicode MS"/>
      <a:ea typeface=""/>
      <a:cs typeface=""/>
    </a:majorFont>
    <a:minorFont>
      <a:latin typeface="Arial Unicode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Unicode MS"/>
      <a:ea typeface=""/>
      <a:cs typeface=""/>
    </a:majorFont>
    <a:minorFont>
      <a:latin typeface="Arial Unicode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Unicode MS"/>
      <a:ea typeface=""/>
      <a:cs typeface=""/>
    </a:majorFont>
    <a:minorFont>
      <a:latin typeface="Arial Unicode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2592</TotalTime>
  <Words>9928</Words>
  <Application>Microsoft Office PowerPoint</Application>
  <PresentationFormat>Widescreen</PresentationFormat>
  <Paragraphs>1163</Paragraphs>
  <Slides>164</Slides>
  <Notes>43</Notes>
  <HiddenSlides>0</HiddenSlides>
  <MMClips>0</MMClips>
  <ScaleCrop>false</ScaleCrop>
  <HeadingPairs>
    <vt:vector size="6" baseType="variant">
      <vt:variant>
        <vt:lpstr>Fonts Used</vt:lpstr>
      </vt:variant>
      <vt:variant>
        <vt:i4>15</vt:i4>
      </vt:variant>
      <vt:variant>
        <vt:lpstr>Theme</vt:lpstr>
      </vt:variant>
      <vt:variant>
        <vt:i4>9</vt:i4>
      </vt:variant>
      <vt:variant>
        <vt:lpstr>Slide Titles</vt:lpstr>
      </vt:variant>
      <vt:variant>
        <vt:i4>164</vt:i4>
      </vt:variant>
    </vt:vector>
  </HeadingPairs>
  <TitlesOfParts>
    <vt:vector size="188" baseType="lpstr">
      <vt:lpstr>Arial</vt:lpstr>
      <vt:lpstr>Arial Black</vt:lpstr>
      <vt:lpstr>Calibri</vt:lpstr>
      <vt:lpstr>Calibri Light</vt:lpstr>
      <vt:lpstr>Georgia</vt:lpstr>
      <vt:lpstr>Helvetica</vt:lpstr>
      <vt:lpstr>Lato Black</vt:lpstr>
      <vt:lpstr>Lato Light</vt:lpstr>
      <vt:lpstr>Monotype Sorts</vt:lpstr>
      <vt:lpstr>Open Sans</vt:lpstr>
      <vt:lpstr>Tahoma</vt:lpstr>
      <vt:lpstr>Times</vt:lpstr>
      <vt:lpstr>Times New Roman</vt:lpstr>
      <vt:lpstr>Trebuchet MS</vt:lpstr>
      <vt:lpstr>Wingdings</vt:lpstr>
      <vt:lpstr>Office Theme</vt:lpstr>
      <vt:lpstr>1_Office Theme</vt:lpstr>
      <vt:lpstr>2_Office Theme</vt:lpstr>
      <vt:lpstr>15_dcri_slides_template</vt:lpstr>
      <vt:lpstr>22_dcri_slides_template</vt:lpstr>
      <vt:lpstr>16_dcri_slides_template</vt:lpstr>
      <vt:lpstr>Urban</vt:lpstr>
      <vt:lpstr>CPV Title &amp; Content</vt:lpstr>
      <vt:lpstr>3_Office Theme</vt:lpstr>
      <vt:lpstr>PowerPoint Presentation</vt:lpstr>
      <vt:lpstr>PowerPoint Presentation</vt:lpstr>
      <vt:lpstr>  Commercial Support: Supported by an educational grant from Sanofi Genzyme and Regeneron Pharmaceuticals     </vt:lpstr>
      <vt:lpstr>PLEASE FILL OUT   </vt:lpstr>
      <vt:lpstr>PowerPoint Presentation</vt:lpstr>
      <vt:lpstr>PowerPoint Presentation</vt:lpstr>
      <vt:lpstr>PowerPoint Presentation</vt:lpstr>
      <vt:lpstr>PowerPoint Presentation</vt:lpstr>
      <vt:lpstr> Expanding the Immunotherapeutic Toolkit  for Late Stage Skin Cancer  Focus on the Rationale and Evidence-Based Role for PD-1 Targeted Immune Checkpoint Inhibition—Defining Unmet Needs in a Challenging Patient Population </vt:lpstr>
      <vt:lpstr>PowerPoint Presentation</vt:lpstr>
      <vt:lpstr>PowerPoint Presentation</vt:lpstr>
      <vt:lpstr>PowerPoint Presentation</vt:lpstr>
      <vt:lpstr>PowerPoint Presentation</vt:lpstr>
      <vt:lpstr>PowerPoint Presentation</vt:lpstr>
      <vt:lpstr>PowerPoint Presentation</vt:lpstr>
      <vt:lpstr>SCC Incidence Trends – Southern 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Prognostic Models for CSCC mets</vt:lpstr>
      <vt:lpstr>Prognostic Models for CSCC mets</vt:lpstr>
      <vt:lpstr>PowerPoint Presentation</vt:lpstr>
      <vt:lpstr>PowerPoint Presentation</vt:lpstr>
      <vt:lpstr>Factors Associated with CSCC Local Recurrence and Metastases</vt:lpstr>
      <vt:lpstr>CSCC Risk by Stage</vt:lpstr>
      <vt:lpstr>PowerPoint Presentation</vt:lpstr>
      <vt:lpstr>PowerPoint Presentation</vt:lpstr>
      <vt:lpstr>PowerPoint Presentation</vt:lpstr>
      <vt:lpstr>PowerPoint Presentation</vt:lpstr>
      <vt:lpstr>Gene Expression Comparison in  Recurrent vs. Non-Recurrent Subjects</vt:lpstr>
      <vt:lpstr>Initial GEP Algorithm Shows Improved Sensitivity to Identifying Likelihood of Recurrence and Maintaining high Negative Predictive Value (NPV)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Cemiplimab for CSCC</vt:lpstr>
      <vt:lpstr>PowerPoint Presentation</vt:lpstr>
      <vt:lpstr> The Pathoimmunobiology and Translational Implications of Targeting the PD-1 Checkpoint in Metastatic Cutaneous Squamous Cell Carcinoma  What Biomarkers, Tumor- and Immune- Centric Mechanisms  Underpin Clinical Response in CSCC?</vt:lpstr>
      <vt:lpstr>PowerPoint Presentation</vt:lpstr>
      <vt:lpstr>PowerPoint Presentation</vt:lpstr>
      <vt:lpstr>PowerPoint Presentation</vt:lpstr>
      <vt:lpstr>PowerPoint Presentation</vt:lpstr>
      <vt:lpstr>PowerPoint Presentation</vt:lpstr>
      <vt:lpstr>PowerPoint Presentation</vt:lpstr>
      <vt:lpstr>Molecular Considerations in cSCC</vt:lpstr>
      <vt:lpstr>Factors Associated with cSCC  Local Recurrence and Metastases</vt:lpstr>
      <vt:lpstr>Factors Associated with CSCC Local Recurrence and Metastases</vt:lpstr>
      <vt:lpstr>PowerPoint Presentation</vt:lpstr>
      <vt:lpstr>PowerPoint Presentation</vt:lpstr>
      <vt:lpstr>PowerPoint Presentation</vt:lpstr>
      <vt:lpstr>Players in Immune Checkpoint Inhibition</vt:lpstr>
      <vt:lpstr>PowerPoint Presentation</vt:lpstr>
      <vt:lpstr>Factors Influencing Checkpoint Inhibitor Response</vt:lpstr>
      <vt:lpstr>PD-L1 as a Predictive Biomarker for  Tumor Immune Checkpoint Blockade</vt:lpstr>
      <vt:lpstr>Tumor Mutational Burden as a Predictive Biomarker of Efficacy for Tumor Immune Checkpoint Blockade</vt:lpstr>
      <vt:lpstr>Chromosomal Alterations in cSCC</vt:lpstr>
      <vt:lpstr>Specific Genetic Changes in Human cSCC</vt:lpstr>
      <vt:lpstr>PowerPoint Presentation</vt:lpstr>
      <vt:lpstr>Selected Prognostic Indicators of Checkpoint Inhibitor Response</vt:lpstr>
      <vt:lpstr>PowerPoint Presentation</vt:lpstr>
      <vt:lpstr>Mutation Burden Across Tumor Types</vt:lpstr>
      <vt:lpstr>PowerPoint Presentation</vt:lpstr>
      <vt:lpstr>Conclusions</vt:lpstr>
      <vt:lpstr>PowerPoint Presentation</vt:lpstr>
      <vt:lpstr>PowerPoint Presentation</vt:lpstr>
      <vt:lpstr> Optimizing Survival and Clinical Outcomes in Locally Advanced and Metastatic CSCC  Efficacy and Safety of Anti PD-1 Therapy from Trial Data to Clinical Care</vt:lpstr>
      <vt:lpstr>PowerPoint Presentation</vt:lpstr>
      <vt:lpstr>Why worry about SCC when 95% are cured? </vt:lpstr>
      <vt:lpstr>PowerPoint Presentation</vt:lpstr>
      <vt:lpstr>When surgery and radiation fail </vt:lpstr>
      <vt:lpstr>Best chance of cure is first chance</vt:lpstr>
      <vt:lpstr>Standard histology: only 1% of margin is seen</vt:lpstr>
      <vt:lpstr>Mohs histology: nearly 100% of margin is seen</vt:lpstr>
      <vt:lpstr>PowerPoint Presentation</vt:lpstr>
      <vt:lpstr>Brigham and Women’s Hospital (BWH)  SCC staging system</vt:lpstr>
      <vt:lpstr>Mohs has a high cure rate for BWH T2b SCC</vt:lpstr>
      <vt:lpstr>How to manage high risk CSCC post-op?</vt:lpstr>
      <vt:lpstr>Adjuvant treatment for BWH T2b/T3?</vt:lpstr>
      <vt:lpstr>PowerPoint Presentation</vt:lpstr>
      <vt:lpstr>Good odds if minimal nodal disease</vt:lpstr>
      <vt:lpstr>Same outcome with radiation vs chemoradiation  </vt:lpstr>
      <vt:lpstr>Immunosuppressed do much worse</vt:lpstr>
      <vt:lpstr>PowerPoint Presentation</vt:lpstr>
      <vt:lpstr>PowerPoint Presentation</vt:lpstr>
      <vt:lpstr>Locally Advanced Unresectable  - Invaded joint space so amputation needed   - Untenable in a 96 year old</vt:lpstr>
      <vt:lpstr> Systemic treatment options  have been limited  No FDA-approved drugs  Platinum-based regimens highly toxic, not very effective  </vt:lpstr>
      <vt:lpstr>PowerPoint Presentation</vt:lpstr>
      <vt:lpstr>PowerPoint Presentation</vt:lpstr>
      <vt:lpstr>Anti PD-1 immunotherapy for metastatic CSCC</vt:lpstr>
      <vt:lpstr>PowerPoint Presentation</vt:lpstr>
      <vt:lpstr>PowerPoint Presentation</vt:lpstr>
      <vt:lpstr>PowerPoint Presentation</vt:lpstr>
      <vt:lpstr>PowerPoint Presentation</vt:lpstr>
      <vt:lpstr>PowerPoint Presentation</vt:lpstr>
      <vt:lpstr>PowerPoint Presentation</vt:lpstr>
      <vt:lpstr>Dramatic responses are possible</vt:lpstr>
      <vt:lpstr>Future Directions:  Adjuvant therapy Neoadjuvant therapy Combination therapy Treating the immunosuppressed</vt:lpstr>
      <vt:lpstr>Adjuvant treatment?</vt:lpstr>
      <vt:lpstr>30% of SCC patients needing PD-1 are immunocompromised</vt:lpstr>
      <vt:lpstr>30% of SCC patients needing PD-1 are immunocompromised</vt:lpstr>
      <vt:lpstr>PowerPoint Presentation</vt:lpstr>
      <vt:lpstr>PowerPoint Presentation</vt:lpstr>
      <vt:lpstr>PowerPoint Presentation</vt:lpstr>
      <vt:lpstr>PowerPoint Presentation</vt:lpstr>
      <vt:lpstr>Renal transplant patient: 4th recurrence of poorly differentiated SCC over 7 years</vt:lpstr>
      <vt:lpstr>Optimizing outcomes in unresectable and metastatic cSCC: Conclusions</vt:lpstr>
      <vt:lpstr>Thank you  </vt:lpstr>
      <vt:lpstr>PowerPoint Presentation</vt:lpstr>
      <vt:lpstr> Navigating the Immunotherapy Clinical  Decision Tree in CSCC  Clinical Cases Identifying Appropriate Candidates for PD-1 Checkpoint Inhibitor and Practical Aspects of Deploying Immunotherapy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Cemiplimab for CSCC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Darrell Rigel</dc:creator>
  <cp:lastModifiedBy>Milo Falcon</cp:lastModifiedBy>
  <cp:revision>151</cp:revision>
  <dcterms:created xsi:type="dcterms:W3CDTF">2018-09-29T15:38:49Z</dcterms:created>
  <dcterms:modified xsi:type="dcterms:W3CDTF">2019-03-01T22:49:53Z</dcterms:modified>
</cp:coreProperties>
</file>